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54"/>
  </p:notesMasterIdLst>
  <p:sldIdLst>
    <p:sldId id="319" r:id="rId2"/>
    <p:sldId id="320" r:id="rId3"/>
    <p:sldId id="297" r:id="rId4"/>
    <p:sldId id="298" r:id="rId5"/>
    <p:sldId id="259" r:id="rId6"/>
    <p:sldId id="301" r:id="rId7"/>
    <p:sldId id="314" r:id="rId8"/>
    <p:sldId id="302" r:id="rId9"/>
    <p:sldId id="303" r:id="rId10"/>
    <p:sldId id="338" r:id="rId11"/>
    <p:sldId id="305" r:id="rId12"/>
    <p:sldId id="306" r:id="rId13"/>
    <p:sldId id="307" r:id="rId14"/>
    <p:sldId id="285" r:id="rId15"/>
    <p:sldId id="308" r:id="rId16"/>
    <p:sldId id="339" r:id="rId17"/>
    <p:sldId id="268" r:id="rId18"/>
    <p:sldId id="341" r:id="rId19"/>
    <p:sldId id="340" r:id="rId20"/>
    <p:sldId id="321" r:id="rId21"/>
    <p:sldId id="344" r:id="rId22"/>
    <p:sldId id="343" r:id="rId23"/>
    <p:sldId id="269" r:id="rId24"/>
    <p:sldId id="345" r:id="rId25"/>
    <p:sldId id="322" r:id="rId26"/>
    <p:sldId id="346" r:id="rId27"/>
    <p:sldId id="347" r:id="rId28"/>
    <p:sldId id="270" r:id="rId29"/>
    <p:sldId id="358" r:id="rId30"/>
    <p:sldId id="333" r:id="rId31"/>
    <p:sldId id="323" r:id="rId32"/>
    <p:sldId id="348" r:id="rId33"/>
    <p:sldId id="349" r:id="rId34"/>
    <p:sldId id="271" r:id="rId35"/>
    <p:sldId id="359" r:id="rId36"/>
    <p:sldId id="334" r:id="rId37"/>
    <p:sldId id="324" r:id="rId38"/>
    <p:sldId id="350" r:id="rId39"/>
    <p:sldId id="351" r:id="rId40"/>
    <p:sldId id="272" r:id="rId41"/>
    <p:sldId id="357" r:id="rId42"/>
    <p:sldId id="331" r:id="rId43"/>
    <p:sldId id="352" r:id="rId44"/>
    <p:sldId id="353" r:id="rId45"/>
    <p:sldId id="273" r:id="rId46"/>
    <p:sldId id="326" r:id="rId47"/>
    <p:sldId id="329" r:id="rId48"/>
    <p:sldId id="354" r:id="rId49"/>
    <p:sldId id="330" r:id="rId50"/>
    <p:sldId id="355" r:id="rId51"/>
    <p:sldId id="356" r:id="rId52"/>
    <p:sldId id="337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9900"/>
    <a:srgbClr val="FF6600"/>
    <a:srgbClr val="006600"/>
    <a:srgbClr val="FF3300"/>
    <a:srgbClr val="99CC00"/>
    <a:srgbClr val="FFCC00"/>
    <a:srgbClr val="CC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1046" autoAdjust="0"/>
  </p:normalViewPr>
  <p:slideViewPr>
    <p:cSldViewPr snapToGrid="0">
      <p:cViewPr varScale="1">
        <p:scale>
          <a:sx n="73" d="100"/>
          <a:sy n="73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1976E-9DD4-40C4-B6B9-B544EB98C75D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AFE08-B5FE-4258-9DAC-A64E8738441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2546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953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682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567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6570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6117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186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5139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933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7905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807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8857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1696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349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2987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6866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0445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983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7B0176D-07E2-45B7-AFF5-0FA7D86B1CC9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7F5C2025-CEFA-4173-B6E2-60B5BD0B8E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264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sz="quarter" idx="13"/>
          </p:nvPr>
        </p:nvSpPr>
        <p:spPr>
          <a:xfrm>
            <a:off x="578373" y="235528"/>
            <a:ext cx="10989514" cy="662247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1700" b="1" dirty="0" smtClean="0"/>
              <a:t>ВІДДІЛ ОСВІТИ РАЛІВСЬКОЇ СІЛЬСЬКОЇ РАДИ</a:t>
            </a:r>
          </a:p>
          <a:p>
            <a:pPr marL="0" indent="0" algn="ctr">
              <a:buNone/>
            </a:pPr>
            <a:r>
              <a:rPr lang="uk-UA" sz="1700" b="1" dirty="0" smtClean="0"/>
              <a:t>РАЛІВСЬКИЙ ОПОРНИЙ ЗАКЛАД ЗАГАЛЬНОЇ СЕРЕНЬОЇ ОСВІТИ</a:t>
            </a:r>
          </a:p>
          <a:p>
            <a:pPr marL="0" indent="0" algn="ctr">
              <a:buNone/>
            </a:pPr>
            <a:r>
              <a:rPr lang="uk-UA" sz="1700" b="1" dirty="0" smtClean="0"/>
              <a:t> ІМЕНІ ІВАНА ФРАНКА</a:t>
            </a:r>
          </a:p>
          <a:p>
            <a:pPr marL="0" indent="0" algn="ctr">
              <a:buNone/>
            </a:pPr>
            <a:endParaRPr lang="uk-UA" sz="1900" b="1" dirty="0" smtClean="0"/>
          </a:p>
          <a:p>
            <a:pPr marL="0" indent="0" algn="r">
              <a:buNone/>
            </a:pPr>
            <a:endParaRPr lang="uk-UA" sz="1400" dirty="0" smtClean="0"/>
          </a:p>
          <a:p>
            <a:pPr marL="0" indent="0" algn="r">
              <a:buNone/>
            </a:pPr>
            <a:endParaRPr lang="uk-UA" sz="1400" dirty="0"/>
          </a:p>
          <a:p>
            <a:pPr marL="0" indent="0" algn="r">
              <a:buNone/>
            </a:pPr>
            <a:endParaRPr lang="uk-UA" sz="1400" dirty="0" smtClean="0"/>
          </a:p>
          <a:p>
            <a:pPr marL="0" indent="0" algn="r">
              <a:buNone/>
            </a:pP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Укладачі:</a:t>
            </a:r>
          </a:p>
          <a:p>
            <a:pPr marL="0" indent="0" algn="r">
              <a:buNone/>
            </a:pPr>
            <a:r>
              <a:rPr lang="uk-UA" sz="1500" b="1" dirty="0" err="1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Кордіяка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Н.В.,</a:t>
            </a:r>
          </a:p>
          <a:p>
            <a:pPr marL="0" indent="0" algn="r">
              <a:buNone/>
            </a:pP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заступник директора </a:t>
            </a:r>
            <a:endParaRPr lang="uk-UA" sz="1500" b="1" dirty="0" smtClean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навчально-виховної 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</a:p>
          <a:p>
            <a:pPr marL="0" indent="0" algn="r">
              <a:buNone/>
            </a:pPr>
            <a:r>
              <a:rPr lang="uk-UA" sz="1500" b="1" dirty="0" err="1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Мінкевич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</a:t>
            </a:r>
            <a:r>
              <a:rPr lang="ru-RU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r">
              <a:buNone/>
            </a:pPr>
            <a:r>
              <a:rPr lang="ru-RU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заступник </a:t>
            </a:r>
            <a:r>
              <a:rPr lang="ru-RU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</a:t>
            </a:r>
          </a:p>
          <a:p>
            <a:pPr marL="0" indent="0" algn="r">
              <a:buNone/>
            </a:pPr>
            <a:r>
              <a:rPr lang="ru-RU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500" b="1" dirty="0" err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навчально-виховної</a:t>
            </a:r>
            <a:r>
              <a:rPr lang="ru-RU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endParaRPr lang="uk-UA" sz="1500" b="1" dirty="0" smtClean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uk-UA" sz="1500" b="1" dirty="0" err="1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Штеник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О.І., 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педагог-організатор</a:t>
            </a:r>
            <a:endParaRPr lang="uk-UA" sz="1500" b="1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uk-UA" sz="1500" b="1" dirty="0" err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Леськів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Н.А., 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 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</a:p>
          <a:p>
            <a:pPr marL="0" indent="0" algn="r">
              <a:buNone/>
            </a:pP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500" b="1" dirty="0" err="1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Оліярник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В.М., </a:t>
            </a:r>
            <a:r>
              <a:rPr lang="uk-UA" sz="15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</a:t>
            </a:r>
            <a:r>
              <a:rPr lang="uk-UA" sz="15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інформатики</a:t>
            </a:r>
          </a:p>
          <a:p>
            <a:pPr marL="0" indent="0" algn="ctr">
              <a:buNone/>
            </a:pPr>
            <a:r>
              <a:rPr lang="uk-UA" sz="1500" b="1" dirty="0" err="1"/>
              <a:t>Ралівка</a:t>
            </a:r>
            <a:r>
              <a:rPr lang="uk-UA" sz="1500" b="1" dirty="0"/>
              <a:t> </a:t>
            </a:r>
            <a:r>
              <a:rPr lang="uk-UA" sz="1500" b="1" dirty="0" smtClean="0"/>
              <a:t>2024</a:t>
            </a:r>
            <a:endParaRPr lang="uk-UA" sz="1500" b="1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406285"/>
            <a:ext cx="7346722" cy="5050205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2772226" y="235527"/>
            <a:ext cx="387531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FF99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endParaRPr lang="ru-RU" sz="1600" b="1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РЕЗУЛЬТАТИ МОНІТОРИНГОВОГО ДОСЛІДЖЕННЯ</a:t>
            </a:r>
          </a:p>
          <a:p>
            <a:pPr algn="ctr"/>
            <a:r>
              <a:rPr lang="ru-RU" sz="16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 ОСВІТНЬОГО ПРОСТОРУ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1088568" y="3730172"/>
            <a:ext cx="6127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3200" dirty="0" smtClean="0">
              <a:solidFill>
                <a:srgbClr val="FF9900"/>
              </a:solidFill>
            </a:endParaRPr>
          </a:p>
          <a:p>
            <a:r>
              <a:rPr lang="uk-UA" sz="3200" dirty="0" smtClean="0">
                <a:solidFill>
                  <a:srgbClr val="FF9900"/>
                </a:solidFill>
              </a:rPr>
              <a:t>РАЛІВСЬКОГО ОПОРНОГО ЗАКЛАДУ   ЗСО ІМЕНІ ІВАНА ФРАНКА</a:t>
            </a:r>
            <a:endParaRPr lang="en-US" sz="32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4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17714"/>
            <a:ext cx="10396882" cy="1845682"/>
          </a:xfrm>
        </p:spPr>
        <p:txBody>
          <a:bodyPr>
            <a:noAutofit/>
          </a:bodyPr>
          <a:lstStyle/>
          <a:p>
            <a:pPr algn="ctr"/>
            <a:r>
              <a:rPr lang="uk-UA" sz="9600" dirty="0" smtClean="0"/>
              <a:t>ЗМІСТ</a:t>
            </a:r>
            <a:endParaRPr lang="en-US" sz="96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Вступ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І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розділ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Опис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методики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дослідження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ІІ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роділ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	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Аналіз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результатів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дослідження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Висновки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Рекомендації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1611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uk-UA" sz="9600" dirty="0"/>
              <a:t>ВСТУП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677334" y="1233714"/>
            <a:ext cx="10498666" cy="4368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Освітнє середовище - це система впливів і умов формування особистості, а також можливості для її розвитку, що містяться в соціальному і </a:t>
            </a:r>
            <a:r>
              <a:rPr lang="uk-UA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просторово-предметному 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оточенні  здобувачів  освіти.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  </a:t>
            </a:r>
            <a:r>
              <a:rPr lang="uk-UA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Освітній 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простір – це педагогічна реальність, у якій відбувається зустріч, взаємодія, осмислення і пізнання особистістю оточуючих її елементів культури (освітнього середовища), що забезпечує прогресивний розвиток об’єктів. Освітній простір як система педагогічних факторів та умов освоєння особистістю у процесі становлення </a:t>
            </a:r>
            <a:r>
              <a:rPr lang="uk-UA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спеціально організованого 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педагогічного середовища може бути об’єктом цілеспрямованого педагогічного впливу та формування.</a:t>
            </a:r>
          </a:p>
        </p:txBody>
      </p:sp>
    </p:spTree>
    <p:extLst>
      <p:ext uri="{BB962C8B-B14F-4D97-AF65-F5344CB8AC3E}">
        <p14:creationId xmlns:p14="http://schemas.microsoft.com/office/powerpoint/2010/main" val="2867300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679009" y="362857"/>
            <a:ext cx="10453448" cy="573012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Виховний простір – це чинник інтегрованого впливу на процес формування і розвиток особистості з метою забезпечення відчуття психологічного комфорту і сприятливих умов для самовизначення, саморозвитку і самореалізації.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Виховний простір у школі має бути безпечним, моральним, насичений патріотизмом, зорієнтованим на </a:t>
            </a:r>
            <a:r>
              <a:rPr lang="uk-UA" dirty="0" err="1">
                <a:solidFill>
                  <a:srgbClr val="002060"/>
                </a:solidFill>
                <a:cs typeface="Times New Roman" panose="02020603050405020304" pitchFamily="18" charset="0"/>
              </a:rPr>
              <a:t>культуротворення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, ґрунтований на довірі та комфортний для вихованців і </a:t>
            </a:r>
            <a:r>
              <a:rPr lang="uk-UA" dirty="0" err="1">
                <a:solidFill>
                  <a:srgbClr val="002060"/>
                </a:solidFill>
                <a:cs typeface="Times New Roman" panose="02020603050405020304" pitchFamily="18" charset="0"/>
              </a:rPr>
              <a:t>виховників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. Ключова вимога до виховного простору – це його гармонійність, яка забезпечується тільки при умові єдності педагогічних впливів на свідомість, почуття й поведінку учнів у навчально-виховному процесі. Тому </a:t>
            </a:r>
            <a:r>
              <a:rPr lang="uk-UA" dirty="0" err="1">
                <a:solidFill>
                  <a:srgbClr val="002060"/>
                </a:solidFill>
                <a:cs typeface="Times New Roman" panose="02020603050405020304" pitchFamily="18" charset="0"/>
              </a:rPr>
              <a:t>виховники</a:t>
            </a:r>
            <a:r>
              <a:rPr lang="uk-UA" dirty="0">
                <a:solidFill>
                  <a:srgbClr val="002060"/>
                </a:solidFill>
                <a:cs typeface="Times New Roman" panose="02020603050405020304" pitchFamily="18" charset="0"/>
              </a:rPr>
              <a:t> повинні виступати у цьому просторі водночас як індивідуальності, кожен з яких – неповторний зразок соціально зрілої особи та члени колективу, які свідомо і злагоджено реалізують цілі виховання.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44765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86"/>
            <a:ext cx="11742057" cy="885371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>
                <a:solidFill>
                  <a:srgbClr val="FF6600"/>
                </a:solidFill>
              </a:rPr>
              <a:t>Загальні вимоги до освітнього середовища</a:t>
            </a:r>
            <a:endParaRPr lang="uk-UA" sz="4400" dirty="0">
              <a:solidFill>
                <a:srgbClr val="FF66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45143" y="899886"/>
            <a:ext cx="11727543" cy="5341258"/>
          </a:xfrm>
        </p:spPr>
        <p:txBody>
          <a:bodyPr>
            <a:normAutofit/>
          </a:bodyPr>
          <a:lstStyle/>
          <a:p>
            <a:r>
              <a:rPr lang="uk-UA" sz="1800" dirty="0">
                <a:solidFill>
                  <a:srgbClr val="FF0000"/>
                </a:solidFill>
              </a:rPr>
              <a:t> </a:t>
            </a:r>
            <a:r>
              <a:rPr lang="uk-UA" sz="1800" i="1" dirty="0">
                <a:solidFill>
                  <a:srgbClr val="006600"/>
                </a:solidFill>
              </a:rPr>
              <a:t>безпечне</a:t>
            </a:r>
            <a:r>
              <a:rPr lang="uk-UA" sz="1800" dirty="0">
                <a:solidFill>
                  <a:srgbClr val="006600"/>
                </a:solidFill>
              </a:rPr>
              <a:t> </a:t>
            </a:r>
            <a:r>
              <a:rPr lang="uk-UA" sz="1800" dirty="0" smtClean="0">
                <a:solidFill>
                  <a:srgbClr val="FFC000"/>
                </a:solidFill>
              </a:rPr>
              <a:t> </a:t>
            </a:r>
            <a:r>
              <a:rPr lang="uk-UA" sz="1800" dirty="0" smtClean="0">
                <a:solidFill>
                  <a:srgbClr val="002060"/>
                </a:solidFill>
              </a:rPr>
              <a:t>(</a:t>
            </a:r>
            <a:r>
              <a:rPr lang="uk-UA" sz="1800" dirty="0">
                <a:solidFill>
                  <a:srgbClr val="002060"/>
                </a:solidFill>
              </a:rPr>
              <a:t>сприятливе для збереження тілесного та психічного здоров'я учасників освітнього процесу)</a:t>
            </a:r>
          </a:p>
          <a:p>
            <a:r>
              <a:rPr lang="uk-UA" sz="1800" dirty="0">
                <a:solidFill>
                  <a:srgbClr val="FFC000"/>
                </a:solidFill>
              </a:rPr>
              <a:t> </a:t>
            </a:r>
            <a:r>
              <a:rPr lang="uk-UA" sz="1800" i="1" dirty="0">
                <a:solidFill>
                  <a:srgbClr val="006600"/>
                </a:solidFill>
              </a:rPr>
              <a:t>сповнене довіри</a:t>
            </a:r>
            <a:r>
              <a:rPr lang="uk-UA" sz="1800" dirty="0">
                <a:solidFill>
                  <a:srgbClr val="006600"/>
                </a:solidFill>
              </a:rPr>
              <a:t> </a:t>
            </a:r>
            <a:r>
              <a:rPr lang="uk-UA" sz="1800" dirty="0" smtClean="0">
                <a:solidFill>
                  <a:srgbClr val="FFC000"/>
                </a:solidFill>
              </a:rPr>
              <a:t> </a:t>
            </a:r>
            <a:r>
              <a:rPr lang="uk-UA" sz="1800" dirty="0" smtClean="0">
                <a:solidFill>
                  <a:srgbClr val="002060"/>
                </a:solidFill>
              </a:rPr>
              <a:t>(</a:t>
            </a:r>
            <a:r>
              <a:rPr lang="uk-UA" sz="1800" dirty="0">
                <a:solidFill>
                  <a:srgbClr val="002060"/>
                </a:solidFill>
              </a:rPr>
              <a:t>ґрунтоване на </a:t>
            </a:r>
            <a:r>
              <a:rPr lang="uk-UA" sz="1800" dirty="0" smtClean="0">
                <a:solidFill>
                  <a:srgbClr val="002060"/>
                </a:solidFill>
              </a:rPr>
              <a:t>вічних (загальнолюдських) </a:t>
            </a:r>
            <a:r>
              <a:rPr lang="uk-UA" sz="1800" dirty="0">
                <a:solidFill>
                  <a:srgbClr val="002060"/>
                </a:solidFill>
              </a:rPr>
              <a:t>цінностях і традиційних моральних принципах)</a:t>
            </a:r>
          </a:p>
          <a:p>
            <a:r>
              <a:rPr lang="uk-UA" sz="1800" b="1" dirty="0">
                <a:solidFill>
                  <a:srgbClr val="FFC000"/>
                </a:solidFill>
              </a:rPr>
              <a:t> </a:t>
            </a:r>
            <a:r>
              <a:rPr lang="uk-UA" sz="1800" i="1" dirty="0">
                <a:solidFill>
                  <a:srgbClr val="006600"/>
                </a:solidFill>
              </a:rPr>
              <a:t>демократичне</a:t>
            </a:r>
            <a:r>
              <a:rPr lang="uk-UA" sz="1800" dirty="0">
                <a:solidFill>
                  <a:srgbClr val="006600"/>
                </a:solidFill>
              </a:rPr>
              <a:t> </a:t>
            </a:r>
            <a:r>
              <a:rPr lang="uk-UA" sz="1800" dirty="0" smtClean="0">
                <a:solidFill>
                  <a:srgbClr val="002060"/>
                </a:solidFill>
              </a:rPr>
              <a:t> (</a:t>
            </a:r>
            <a:r>
              <a:rPr lang="uk-UA" sz="1800" dirty="0">
                <a:solidFill>
                  <a:srgbClr val="002060"/>
                </a:solidFill>
              </a:rPr>
              <a:t>організоване на засадах демократії, придатне для вияву учасниками освітнього процесу ініціативи та </a:t>
            </a:r>
            <a:r>
              <a:rPr lang="uk-UA" sz="1800" dirty="0" smtClean="0">
                <a:solidFill>
                  <a:srgbClr val="002060"/>
                </a:solidFill>
              </a:rPr>
              <a:t>громадської </a:t>
            </a:r>
            <a:r>
              <a:rPr lang="uk-UA" sz="1800" dirty="0">
                <a:solidFill>
                  <a:srgbClr val="002060"/>
                </a:solidFill>
              </a:rPr>
              <a:t>активності)</a:t>
            </a:r>
          </a:p>
          <a:p>
            <a:r>
              <a:rPr lang="uk-UA" sz="1800" dirty="0">
                <a:solidFill>
                  <a:srgbClr val="FFC000"/>
                </a:solidFill>
              </a:rPr>
              <a:t> </a:t>
            </a:r>
            <a:r>
              <a:rPr lang="uk-UA" sz="1800" i="1" dirty="0">
                <a:solidFill>
                  <a:srgbClr val="006600"/>
                </a:solidFill>
              </a:rPr>
              <a:t>патріотичне</a:t>
            </a:r>
            <a:r>
              <a:rPr lang="uk-UA" sz="1800" dirty="0">
                <a:solidFill>
                  <a:srgbClr val="006600"/>
                </a:solidFill>
              </a:rPr>
              <a:t> </a:t>
            </a:r>
            <a:r>
              <a:rPr lang="uk-UA" sz="1800" dirty="0" smtClean="0">
                <a:solidFill>
                  <a:srgbClr val="FFC000"/>
                </a:solidFill>
              </a:rPr>
              <a:t> </a:t>
            </a:r>
            <a:r>
              <a:rPr lang="uk-UA" sz="1800" dirty="0" smtClean="0">
                <a:solidFill>
                  <a:srgbClr val="002060"/>
                </a:solidFill>
              </a:rPr>
              <a:t>(</a:t>
            </a:r>
            <a:r>
              <a:rPr lang="uk-UA" sz="1800" dirty="0">
                <a:solidFill>
                  <a:srgbClr val="002060"/>
                </a:solidFill>
              </a:rPr>
              <a:t>сприятливе для ідентифікації себе українцем – громадянином України, належним до конкретної міської чи сільської спільноти, територіальної громади)</a:t>
            </a:r>
          </a:p>
          <a:p>
            <a:r>
              <a:rPr lang="uk-UA" sz="1800" dirty="0">
                <a:solidFill>
                  <a:srgbClr val="006600"/>
                </a:solidFill>
              </a:rPr>
              <a:t> </a:t>
            </a:r>
            <a:r>
              <a:rPr lang="uk-UA" sz="1800" i="1" dirty="0" err="1">
                <a:solidFill>
                  <a:srgbClr val="006600"/>
                </a:solidFill>
              </a:rPr>
              <a:t>культуротворче</a:t>
            </a:r>
            <a:r>
              <a:rPr lang="uk-UA" sz="1800" dirty="0">
                <a:solidFill>
                  <a:srgbClr val="FFC000"/>
                </a:solidFill>
              </a:rPr>
              <a:t> </a:t>
            </a:r>
            <a:r>
              <a:rPr lang="uk-UA" sz="1800" dirty="0" smtClean="0">
                <a:solidFill>
                  <a:srgbClr val="FFC000"/>
                </a:solidFill>
              </a:rPr>
              <a:t> </a:t>
            </a:r>
            <a:r>
              <a:rPr lang="uk-UA" sz="1800" dirty="0" smtClean="0">
                <a:solidFill>
                  <a:srgbClr val="002060"/>
                </a:solidFill>
              </a:rPr>
              <a:t>(</a:t>
            </a:r>
            <a:r>
              <a:rPr lang="uk-UA" sz="1800" dirty="0">
                <a:solidFill>
                  <a:srgbClr val="002060"/>
                </a:solidFill>
              </a:rPr>
              <a:t>сприятливе для інтелектуального розвитку, духовного самозбагачення, яке мотивує до пізнавальної діяльності й творчості)</a:t>
            </a:r>
          </a:p>
          <a:p>
            <a:r>
              <a:rPr lang="uk-UA" sz="1800" dirty="0">
                <a:solidFill>
                  <a:srgbClr val="FFC000"/>
                </a:solidFill>
              </a:rPr>
              <a:t> </a:t>
            </a:r>
            <a:r>
              <a:rPr lang="uk-UA" sz="1800" i="1" dirty="0" smtClean="0">
                <a:solidFill>
                  <a:srgbClr val="006600"/>
                </a:solidFill>
              </a:rPr>
              <a:t>відкрите </a:t>
            </a:r>
            <a:r>
              <a:rPr lang="uk-UA" sz="1800" dirty="0">
                <a:solidFill>
                  <a:srgbClr val="006600"/>
                </a:solidFill>
              </a:rPr>
              <a:t> </a:t>
            </a:r>
            <a:r>
              <a:rPr lang="uk-UA" sz="1800" dirty="0">
                <a:solidFill>
                  <a:srgbClr val="002060"/>
                </a:solidFill>
              </a:rPr>
              <a:t>(доступне для осіб з особливими освітніми потребами та сприятливе для набуття соціокультурного досвіду у процесі комунікації з представниками влади, громадськими діячами, активістами батьківської громади, представниками закладів освіти - партнерів</a:t>
            </a:r>
            <a:r>
              <a:rPr lang="uk-UA" sz="1800" dirty="0" smtClean="0">
                <a:solidFill>
                  <a:srgbClr val="002060"/>
                </a:solidFill>
              </a:rPr>
              <a:t>).</a:t>
            </a:r>
          </a:p>
          <a:p>
            <a:r>
              <a:rPr lang="uk-UA" sz="18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1800" i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</a:t>
            </a:r>
            <a:r>
              <a:rPr lang="uk-UA" sz="1800" i="1" dirty="0" smtClean="0">
                <a:solidFill>
                  <a:srgbClr val="006600"/>
                </a:solidFill>
              </a:rPr>
              <a:t>Стратегія </a:t>
            </a:r>
            <a:r>
              <a:rPr lang="uk-UA" sz="1800" i="1" dirty="0">
                <a:solidFill>
                  <a:srgbClr val="006600"/>
                </a:solidFill>
              </a:rPr>
              <a:t>розвитку освіти Львівщини в 2021 – 2027 роках</a:t>
            </a:r>
            <a:endParaRPr lang="uk-UA" sz="18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32229" y="174171"/>
            <a:ext cx="11451771" cy="544285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uk-UA" sz="2400" dirty="0" smtClean="0">
              <a:solidFill>
                <a:srgbClr val="FF6600"/>
              </a:solidFill>
            </a:endParaRP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6600"/>
                </a:solidFill>
              </a:rPr>
              <a:t>Завдання </a:t>
            </a:r>
            <a:r>
              <a:rPr lang="uk-UA" sz="2400" dirty="0">
                <a:solidFill>
                  <a:srgbClr val="FF6600"/>
                </a:solidFill>
              </a:rPr>
              <a:t>дослідження якості освітнього середовища у  загальноосвітніх навчальних закладах Львівщини: </a:t>
            </a:r>
          </a:p>
          <a:p>
            <a:pPr algn="just"/>
            <a:r>
              <a:rPr lang="uk-UA" sz="1900" dirty="0" smtClean="0">
                <a:solidFill>
                  <a:srgbClr val="002060"/>
                </a:solidFill>
              </a:rPr>
              <a:t>оцінити </a:t>
            </a:r>
            <a:r>
              <a:rPr lang="uk-UA" sz="1900" dirty="0">
                <a:solidFill>
                  <a:srgbClr val="002060"/>
                </a:solidFill>
              </a:rPr>
              <a:t>відповідність освітнього середовища ЗЗСО таким характеристикам: безпечне, сповнене довіри, демократичне, патріотичне, </a:t>
            </a:r>
            <a:r>
              <a:rPr lang="uk-UA" sz="1900" dirty="0" err="1">
                <a:solidFill>
                  <a:srgbClr val="002060"/>
                </a:solidFill>
              </a:rPr>
              <a:t>культуротворче</a:t>
            </a:r>
            <a:r>
              <a:rPr lang="uk-UA" sz="1900" dirty="0">
                <a:solidFill>
                  <a:srgbClr val="002060"/>
                </a:solidFill>
              </a:rPr>
              <a:t> (розвивальне, спроможне мотивувати пізнавальну діяльність), відкрите (інклюзивне). Указані критерії визначені Стратегією розвитку освіти Львівщини до 2027 року;</a:t>
            </a:r>
          </a:p>
          <a:p>
            <a:pPr algn="just"/>
            <a:r>
              <a:rPr lang="uk-UA" sz="1900" dirty="0" smtClean="0">
                <a:solidFill>
                  <a:srgbClr val="002060"/>
                </a:solidFill>
              </a:rPr>
              <a:t>окреслення </a:t>
            </a:r>
            <a:r>
              <a:rPr lang="uk-UA" sz="1900" dirty="0">
                <a:solidFill>
                  <a:srgbClr val="002060"/>
                </a:solidFill>
              </a:rPr>
              <a:t>кола потреб закладів, де проводиться е-анкетування, та визначення напрямів їх співпраці з іншими соціальними інститутами у справі виховання;</a:t>
            </a:r>
          </a:p>
          <a:p>
            <a:pPr algn="just"/>
            <a:r>
              <a:rPr lang="uk-UA" sz="1900" dirty="0" smtClean="0">
                <a:solidFill>
                  <a:srgbClr val="002060"/>
                </a:solidFill>
              </a:rPr>
              <a:t>стимулювання </a:t>
            </a:r>
            <a:r>
              <a:rPr lang="uk-UA" sz="1900" dirty="0">
                <a:solidFill>
                  <a:srgbClr val="002060"/>
                </a:solidFill>
              </a:rPr>
              <a:t>росту професійної компетентності педагогічних працівників як </a:t>
            </a:r>
            <a:r>
              <a:rPr lang="uk-UA" sz="1900" dirty="0" err="1">
                <a:solidFill>
                  <a:srgbClr val="002060"/>
                </a:solidFill>
              </a:rPr>
              <a:t>виховників</a:t>
            </a:r>
            <a:r>
              <a:rPr lang="uk-UA" sz="1900" dirty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uk-UA" sz="1900" dirty="0" smtClean="0">
                <a:solidFill>
                  <a:srgbClr val="002060"/>
                </a:solidFill>
              </a:rPr>
              <a:t>отримання </a:t>
            </a:r>
            <a:r>
              <a:rPr lang="uk-UA" sz="1900" dirty="0">
                <a:solidFill>
                  <a:srgbClr val="002060"/>
                </a:solidFill>
              </a:rPr>
              <a:t>об’єктивної інформації про адекватність результатів виховання ресурсам, що вкладаються в організацію виховної роботи;</a:t>
            </a:r>
          </a:p>
          <a:p>
            <a:pPr algn="just"/>
            <a:r>
              <a:rPr lang="uk-UA" sz="1900" dirty="0" smtClean="0">
                <a:solidFill>
                  <a:srgbClr val="002060"/>
                </a:solidFill>
              </a:rPr>
              <a:t>визначення </a:t>
            </a:r>
            <a:r>
              <a:rPr lang="uk-UA" sz="1900" dirty="0">
                <a:solidFill>
                  <a:srgbClr val="002060"/>
                </a:solidFill>
              </a:rPr>
              <a:t>перспективних і актуальних напрямів регіональної освітньої політики  у сфері </a:t>
            </a:r>
            <a:r>
              <a:rPr lang="uk-UA" sz="1800" dirty="0">
                <a:solidFill>
                  <a:srgbClr val="002060"/>
                </a:solidFill>
              </a:rPr>
              <a:t>виховання.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8315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285" y="101600"/>
            <a:ext cx="11219543" cy="1230811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Алгоритм </a:t>
            </a:r>
            <a:r>
              <a:rPr lang="ru-RU" sz="3600" dirty="0" err="1"/>
              <a:t>проведеного</a:t>
            </a:r>
            <a:r>
              <a:rPr lang="ru-RU" sz="3600" dirty="0"/>
              <a:t> </a:t>
            </a:r>
            <a:r>
              <a:rPr lang="ru-RU" sz="3600" dirty="0" err="1"/>
              <a:t>дослідження</a:t>
            </a:r>
            <a:r>
              <a:rPr lang="ru-RU" sz="3600" dirty="0"/>
              <a:t>  </a:t>
            </a:r>
            <a:r>
              <a:rPr lang="ru-RU" sz="3600" dirty="0" smtClean="0"/>
              <a:t>в </a:t>
            </a:r>
            <a:r>
              <a:rPr lang="ru-RU" sz="3600" dirty="0" err="1" smtClean="0"/>
              <a:t>Ралівському</a:t>
            </a:r>
            <a:r>
              <a:rPr lang="ru-RU" sz="3600" dirty="0" smtClean="0"/>
              <a:t> опорному </a:t>
            </a:r>
            <a:r>
              <a:rPr lang="ru-RU" sz="3600" dirty="0" err="1" smtClean="0"/>
              <a:t>закладі</a:t>
            </a:r>
            <a:r>
              <a:rPr lang="ru-RU" sz="3600" dirty="0" smtClean="0"/>
              <a:t> ЗСО </a:t>
            </a:r>
            <a:r>
              <a:rPr lang="ru-RU" sz="3600" dirty="0" err="1" smtClean="0"/>
              <a:t>імені</a:t>
            </a:r>
            <a:r>
              <a:rPr lang="ru-RU" sz="3600" dirty="0" smtClean="0"/>
              <a:t> </a:t>
            </a:r>
            <a:r>
              <a:rPr lang="ru-RU" sz="3600" dirty="0" err="1" smtClean="0"/>
              <a:t>Івана</a:t>
            </a:r>
            <a:r>
              <a:rPr lang="ru-RU" sz="3600" dirty="0" smtClean="0"/>
              <a:t> Франка</a:t>
            </a:r>
            <a:endParaRPr lang="uk-UA" sz="36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16116" y="957942"/>
            <a:ext cx="11727541" cy="538839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uk-UA" sz="17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uk-UA" sz="1700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uk-UA" sz="1700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1. Було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проведено е-анкетування (в електронному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режимі. </a:t>
            </a:r>
            <a:endParaRPr lang="uk-UA" sz="64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Дата анкетування:    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17 квітня 2024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року. </a:t>
            </a:r>
          </a:p>
          <a:p>
            <a:pPr>
              <a:lnSpc>
                <a:spcPct val="120000"/>
              </a:lnSpc>
            </a:pP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2. Респондентами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опитування були учні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4, 8,10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класів та їхні батьки,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учителі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3. Опитування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проводилося в е-форматі та було анонімним. </a:t>
            </a: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4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Отримані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дані було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проаналізовано  </a:t>
            </a:r>
            <a:r>
              <a:rPr lang="uk-UA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Кордіякою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Н.В.,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заступником директора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 навчально-виховної роботи, </a:t>
            </a:r>
            <a:r>
              <a:rPr lang="uk-UA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Мінкевич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М.С., </a:t>
            </a:r>
            <a:r>
              <a:rPr lang="ru-RU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заступником директора з </a:t>
            </a:r>
            <a:r>
              <a:rPr lang="ru-RU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навчально</a:t>
            </a:r>
            <a:r>
              <a:rPr lang="ru-RU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- </a:t>
            </a:r>
            <a:r>
              <a:rPr lang="ru-RU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виховної</a:t>
            </a:r>
            <a:r>
              <a:rPr lang="ru-RU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роботи</a:t>
            </a:r>
            <a:r>
              <a:rPr lang="ru-RU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uk-UA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Штеник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О.І., педагогом-організатором, </a:t>
            </a:r>
            <a:r>
              <a:rPr lang="uk-UA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Леськів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Н.А., практичним психологом, </a:t>
            </a:r>
            <a:r>
              <a:rPr lang="uk-UA" sz="64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Оліярником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В.М.,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в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чителем інформатики.</a:t>
            </a:r>
            <a:endParaRPr lang="uk-UA" sz="64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5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Проаналізовані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результати 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педагогічні працівники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опрацювали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на педраді.</a:t>
            </a: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6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Проаналізовані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дані, звітні таблиці було представлено дирекції, учителям, батькам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Звіт розміщено на шкільному сайті.</a:t>
            </a:r>
            <a:endParaRPr lang="uk-UA" sz="64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7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На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робочій зустрічі педагогів навчального закладу було розроблено стратегію покращення освітніх просторів.</a:t>
            </a: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8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Після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цього </a:t>
            </a:r>
            <a:r>
              <a:rPr lang="uk-UA" sz="6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почнеться  </a:t>
            </a: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робота над покращенням освітніх просторів. </a:t>
            </a:r>
          </a:p>
          <a:p>
            <a:pPr>
              <a:lnSpc>
                <a:spcPct val="120000"/>
              </a:lnSpc>
            </a:pPr>
            <a:r>
              <a:rPr lang="uk-UA" sz="6400" dirty="0">
                <a:solidFill>
                  <a:srgbClr val="002060"/>
                </a:solidFill>
                <a:cs typeface="Times New Roman" panose="02020603050405020304" pitchFamily="18" charset="0"/>
              </a:rPr>
              <a:t>Було проговорено стратегію покращення надання освітніх послуг, розроблено план дій для формування  освітніх просторів. </a:t>
            </a:r>
          </a:p>
          <a:p>
            <a:endParaRPr lang="uk-UA" sz="7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4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882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45142" y="-566058"/>
            <a:ext cx="11553371" cy="68507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FF6600"/>
                </a:solidFill>
                <a:cs typeface="Times New Roman" panose="02020603050405020304" pitchFamily="18" charset="0"/>
              </a:rPr>
              <a:t>Аналіз звіту дослідження якості освітнього середовища закладу </a:t>
            </a:r>
            <a:r>
              <a:rPr lang="uk-UA" sz="2400" dirty="0" smtClean="0">
                <a:solidFill>
                  <a:srgbClr val="FF6600"/>
                </a:solidFill>
                <a:cs typeface="Times New Roman" panose="02020603050405020304" pitchFamily="18" charset="0"/>
              </a:rPr>
              <a:t>буде </a:t>
            </a:r>
            <a:r>
              <a:rPr lang="uk-UA" sz="2400" dirty="0">
                <a:solidFill>
                  <a:srgbClr val="FF6600"/>
                </a:solidFill>
                <a:cs typeface="Times New Roman" panose="02020603050405020304" pitchFamily="18" charset="0"/>
              </a:rPr>
              <a:t>корисним для методичної </a:t>
            </a:r>
            <a:r>
              <a:rPr lang="uk-UA" sz="2400" dirty="0" smtClean="0">
                <a:solidFill>
                  <a:srgbClr val="FF6600"/>
                </a:solidFill>
                <a:cs typeface="Times New Roman" panose="02020603050405020304" pitchFamily="18" charset="0"/>
              </a:rPr>
              <a:t>служби, для шкільної спільноти, батьків. Дане дослідження допоможе визначити актуальні проблеми </a:t>
            </a:r>
            <a:r>
              <a:rPr lang="uk-UA" sz="2400" dirty="0">
                <a:solidFill>
                  <a:srgbClr val="FF6600"/>
                </a:solidFill>
                <a:cs typeface="Times New Roman" panose="02020603050405020304" pitchFamily="18" charset="0"/>
              </a:rPr>
              <a:t>у взаємостосунках різних груп учасників освітнього  процесу </a:t>
            </a:r>
            <a:r>
              <a:rPr lang="uk-UA" sz="2400" dirty="0" smtClean="0">
                <a:solidFill>
                  <a:srgbClr val="FF6600"/>
                </a:solidFill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Подані </a:t>
            </a:r>
            <a:r>
              <a:rPr lang="uk-UA" sz="2400" dirty="0">
                <a:solidFill>
                  <a:srgbClr val="FF9900"/>
                </a:solidFill>
                <a:cs typeface="Times New Roman" panose="02020603050405020304" pitchFamily="18" charset="0"/>
              </a:rPr>
              <a:t>у цьому звіті результати дослідження призначені для</a:t>
            </a:r>
            <a:r>
              <a:rPr lang="uk-UA" sz="24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:</a:t>
            </a:r>
            <a:endParaRPr lang="uk-UA" sz="2400" dirty="0">
              <a:solidFill>
                <a:srgbClr val="FF9900"/>
              </a:solidFill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• Керівництва школи, щоб оцінити якість виховної програми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навчального закладу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, надати педагогічному колективу необхідну допомогу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для удосконалення освітнього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процесу;</a:t>
            </a:r>
          </a:p>
          <a:p>
            <a:pPr marL="0" indent="0" algn="just">
              <a:buNone/>
            </a:pP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• Педагогічним працівникам, для налагодження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партнерських, демократичних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, сповнених довіри взаємовідносин з учнями, їх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батьками, колегами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• Батькам, для внесення коректив у виховну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програму,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для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планування заходів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щодо подолання існуючих проблем.</a:t>
            </a:r>
          </a:p>
          <a:p>
            <a:pPr marL="0" indent="0" algn="just">
              <a:buNone/>
            </a:pP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• Керівнику відділу з питань освіти,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щоб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розуміти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потенційні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можливості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закладу забезпечувати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стандарти освіти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•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Врахування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результатів моніторингу якості виховного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простору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допоможе в організації превентивної роботи в школі,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плануванні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виховних справ згідно з очікуванням спільноти, налагодженню тіснішої співпраці між методичною службою ТГ та школою, організації взаємодії між всіма учасниками </a:t>
            </a:r>
            <a:r>
              <a:rPr lang="uk-UA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освітнього </a:t>
            </a:r>
            <a:r>
              <a:rPr lang="uk-UA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простору. </a:t>
            </a:r>
          </a:p>
        </p:txBody>
      </p:sp>
    </p:spTree>
    <p:extLst>
      <p:ext uri="{BB962C8B-B14F-4D97-AF65-F5344CB8AC3E}">
        <p14:creationId xmlns:p14="http://schemas.microsoft.com/office/powerpoint/2010/main" val="3446849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1837765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/>
              <a:t>І </a:t>
            </a:r>
            <a:r>
              <a:rPr lang="uk-UA" sz="6000" b="1" dirty="0" smtClean="0"/>
              <a:t>РОЗДІЛ  </a:t>
            </a:r>
            <a:br>
              <a:rPr lang="uk-UA" sz="6000" b="1" dirty="0" smtClean="0"/>
            </a:br>
            <a:r>
              <a:rPr lang="uk-UA" sz="6000" b="1" dirty="0" smtClean="0"/>
              <a:t>Опис </a:t>
            </a:r>
            <a:r>
              <a:rPr lang="uk-UA" sz="6000" b="1" dirty="0"/>
              <a:t>методики дослідження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16114" y="1669143"/>
            <a:ext cx="11553372" cy="4372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solidFill>
                  <a:srgbClr val="99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4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Проведення </a:t>
            </a:r>
            <a:r>
              <a:rPr lang="uk-UA" sz="2400" dirty="0">
                <a:solidFill>
                  <a:srgbClr val="FF9900"/>
                </a:solidFill>
                <a:cs typeface="Times New Roman" panose="02020603050405020304" pitchFamily="18" charset="0"/>
              </a:rPr>
              <a:t>цього дослідження </a:t>
            </a:r>
            <a:r>
              <a:rPr lang="uk-UA" sz="24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передбачене:</a:t>
            </a:r>
          </a:p>
          <a:p>
            <a:pPr algn="just"/>
            <a:r>
              <a:rPr lang="uk-UA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наказом </a:t>
            </a: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департаменту освіти і науки Львівської обласної військової адміністрації від 1. 04. 2024 року № 02-01/01/115. Дослідження проводиться в рамках заходів </a:t>
            </a:r>
            <a:r>
              <a:rPr lang="uk-UA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проєкту</a:t>
            </a: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«Оцінювання якості освітнього середовища: е-інструментарій вимірювання показників» (Програма розвитку освіти Львівської області на 2021 - 2025 роки. Розділ «Загальна середня освіта». П.7). 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наказом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відділу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освіти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Ралівської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сільської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ради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04.04  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2024 року   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№24-о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«Про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вимірювань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електронному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форматі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показників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якості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освітнього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середовища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закладу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загальної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середньої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освіти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» </a:t>
            </a:r>
            <a:endParaRPr lang="ru-RU" sz="1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наказом по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школі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08.04.2024 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р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№ 64-о/д  «Про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вимірювань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електронному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форматі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показників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якості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освітнього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середовища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закладу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загальної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середньої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освіти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" </a:t>
            </a:r>
            <a:endParaRPr lang="ru-RU" sz="1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/>
            <a:endParaRPr lang="uk-UA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715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61257" y="-1"/>
            <a:ext cx="11495313" cy="6570618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rgbClr val="002060"/>
                </a:solidFill>
              </a:rPr>
              <a:t>Дослідженням було охоплено 49 учителів,  що становить 98%  від кількості педагогів </a:t>
            </a:r>
            <a:r>
              <a:rPr lang="uk-UA" dirty="0" smtClean="0">
                <a:solidFill>
                  <a:srgbClr val="002060"/>
                </a:solidFill>
              </a:rPr>
              <a:t>школи</a:t>
            </a:r>
            <a:r>
              <a:rPr lang="uk-UA" dirty="0">
                <a:solidFill>
                  <a:srgbClr val="002060"/>
                </a:solidFill>
              </a:rPr>
              <a:t>, 41 </a:t>
            </a:r>
            <a:r>
              <a:rPr lang="uk-UA" dirty="0" smtClean="0">
                <a:solidFill>
                  <a:srgbClr val="002060"/>
                </a:solidFill>
              </a:rPr>
              <a:t>учень </a:t>
            </a:r>
            <a:r>
              <a:rPr lang="uk-UA" dirty="0">
                <a:solidFill>
                  <a:srgbClr val="002060"/>
                </a:solidFill>
              </a:rPr>
              <a:t>4-х класів, що складає 80% від кількості учнів 4-х класів, 41 </a:t>
            </a:r>
            <a:r>
              <a:rPr lang="uk-UA" dirty="0" smtClean="0">
                <a:solidFill>
                  <a:srgbClr val="002060"/>
                </a:solidFill>
              </a:rPr>
              <a:t>учень 9-х </a:t>
            </a:r>
            <a:r>
              <a:rPr lang="uk-UA" dirty="0">
                <a:solidFill>
                  <a:srgbClr val="002060"/>
                </a:solidFill>
              </a:rPr>
              <a:t>класів - 91% від  усіх восьмикласників,  27 </a:t>
            </a:r>
            <a:r>
              <a:rPr lang="uk-UA" dirty="0" smtClean="0">
                <a:solidFill>
                  <a:srgbClr val="002060"/>
                </a:solidFill>
              </a:rPr>
              <a:t>учнів  </a:t>
            </a:r>
            <a:r>
              <a:rPr lang="uk-UA" dirty="0">
                <a:solidFill>
                  <a:srgbClr val="002060"/>
                </a:solidFill>
              </a:rPr>
              <a:t>– 10-х класів, що становить 87% від кількості учнів 10-х класів,  та 107  батьків учнів.   </a:t>
            </a:r>
          </a:p>
          <a:p>
            <a:r>
              <a:rPr lang="uk-UA" dirty="0">
                <a:solidFill>
                  <a:srgbClr val="002060"/>
                </a:solidFill>
              </a:rPr>
              <a:t>   Серед респондентів переважають учні, які добре навчаються (97,5 % учнів 4-х класів, 90 % учнів 8-х класів, 96 % учнів 10-х класів). 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Щодо педагогів, то із 49 респондентів, які взяли участь у дослідженні, 26,5 % є учителями природничо-математичного циклу, 30,6 % –  учителями гуманітарних предметів, педагогічних працівників, які безпосередньо відповідають за виховання в масштабі закладу - 16%.  Більшість учасників – це учителі зі стажем понад 20 років (69,4 %).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6733" y="378824"/>
            <a:ext cx="7889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>
                <a:solidFill>
                  <a:srgbClr val="FF9900"/>
                </a:solidFill>
              </a:rPr>
              <a:t>ДАНІ ПРО РЕСПОНДЕНТІВ</a:t>
            </a:r>
            <a:endParaRPr lang="en-US" sz="44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82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0" y="0"/>
            <a:ext cx="11582400" cy="535577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Слід </a:t>
            </a: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відзначити, що в анкетуванні взяла участь   значна частина батьків учнів даних класів – 107 осіб. Це переважно жінки – 97 %. Ця цифра опосередковано свідчить про дисбаланс у залученні батьків, зокрема – татів, у процес комунікації зі школою та їхньої участі у повсякденному житті школярів. </a:t>
            </a:r>
          </a:p>
          <a:p>
            <a:pPr algn="just">
              <a:lnSpc>
                <a:spcPct val="150000"/>
              </a:lnSpc>
            </a:pPr>
            <a:r>
              <a:rPr lang="uk-UA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Більшість </a:t>
            </a: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опитаних з батьківської спільноти – віком від 36 до 45 років (64 %), менше – від 25 до 35 років (26 %)   і незначна кількість – це особи віком від 45 до 60 років (9 %). </a:t>
            </a:r>
          </a:p>
          <a:p>
            <a:pPr algn="just">
              <a:lnSpc>
                <a:spcPct val="150000"/>
              </a:lnSpc>
            </a:pP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 Участь у дослідженні педагогічних працівників, батьків та учнів дозволяє проаналізувати систему виховного простору школи з різних позицій, всебічно підійти до виявлення проблем виховання та очікувань респондентів, налагодити тіснішу взаємодію між вчителями, учнями, батьками та ефективніше підійти до планування виховної роботи у наступному навчальному році</a:t>
            </a:r>
            <a:r>
              <a:rPr lang="uk-UA" sz="1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0887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1858171" cy="1371600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>
                <a:solidFill>
                  <a:srgbClr val="FF9900"/>
                </a:solidFill>
              </a:rPr>
              <a:t>Виконавці</a:t>
            </a:r>
            <a:r>
              <a:rPr lang="ru-RU" sz="3600" dirty="0">
                <a:solidFill>
                  <a:srgbClr val="FF9900"/>
                </a:solidFill>
              </a:rPr>
              <a:t> </a:t>
            </a:r>
            <a:r>
              <a:rPr lang="ru-RU" sz="3600" dirty="0" err="1">
                <a:solidFill>
                  <a:srgbClr val="FF9900"/>
                </a:solidFill>
              </a:rPr>
              <a:t>дослідження</a:t>
            </a:r>
            <a:r>
              <a:rPr lang="ru-RU" sz="3600" dirty="0">
                <a:solidFill>
                  <a:srgbClr val="FF9900"/>
                </a:solidFill>
              </a:rPr>
              <a:t> ставили перед собою </a:t>
            </a:r>
            <a:r>
              <a:rPr lang="ru-RU" sz="3600" dirty="0" err="1">
                <a:solidFill>
                  <a:srgbClr val="FF9900"/>
                </a:solidFill>
              </a:rPr>
              <a:t>наступні</a:t>
            </a:r>
            <a:r>
              <a:rPr lang="ru-RU" sz="3600" dirty="0">
                <a:solidFill>
                  <a:srgbClr val="FF9900"/>
                </a:solidFill>
              </a:rPr>
              <a:t> </a:t>
            </a:r>
            <a:r>
              <a:rPr lang="ru-RU" sz="3600" dirty="0" err="1">
                <a:solidFill>
                  <a:srgbClr val="FF9900"/>
                </a:solidFill>
              </a:rPr>
              <a:t>ключові</a:t>
            </a:r>
            <a:r>
              <a:rPr lang="ru-RU" sz="3600" dirty="0">
                <a:solidFill>
                  <a:srgbClr val="FF9900"/>
                </a:solidFill>
              </a:rPr>
              <a:t> </a:t>
            </a:r>
            <a:r>
              <a:rPr lang="ru-RU" sz="3600" dirty="0" err="1" smtClean="0">
                <a:solidFill>
                  <a:srgbClr val="FF9900"/>
                </a:solidFill>
              </a:rPr>
              <a:t>запитання</a:t>
            </a:r>
            <a:endParaRPr lang="uk-UA" sz="3600" dirty="0">
              <a:solidFill>
                <a:srgbClr val="FF99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17714" y="1371599"/>
            <a:ext cx="11466285" cy="488405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uk-UA" sz="2300" dirty="0">
                <a:solidFill>
                  <a:srgbClr val="002060"/>
                </a:solidFill>
                <a:cs typeface="Times New Roman" panose="02020603050405020304" pitchFamily="18" charset="0"/>
              </a:rPr>
              <a:t>1. У якій мірі освітнє середовище ЗЗСО убезпечує учасників освітнього процесу від заподіяння фізичної, майнової та/або моральної шкоди (безпечний виховний простір)?</a:t>
            </a:r>
          </a:p>
          <a:p>
            <a:pPr>
              <a:lnSpc>
                <a:spcPct val="150000"/>
              </a:lnSpc>
            </a:pPr>
            <a:r>
              <a:rPr lang="uk-UA" sz="2300" dirty="0">
                <a:solidFill>
                  <a:srgbClr val="002060"/>
                </a:solidFill>
                <a:cs typeface="Times New Roman" panose="02020603050405020304" pitchFamily="18" charset="0"/>
              </a:rPr>
              <a:t>2. Наскільки педагоги, батьки та учні співпрацюють і довіряють одне одному (виховний простір сповнений довіри)?</a:t>
            </a:r>
          </a:p>
          <a:p>
            <a:pPr>
              <a:lnSpc>
                <a:spcPct val="150000"/>
              </a:lnSpc>
            </a:pPr>
            <a:r>
              <a:rPr lang="uk-UA" sz="2300" dirty="0">
                <a:solidFill>
                  <a:srgbClr val="002060"/>
                </a:solidFill>
                <a:cs typeface="Times New Roman" panose="02020603050405020304" pitchFamily="18" charset="0"/>
              </a:rPr>
              <a:t>3. Чи відповідають взаємовідносини між учасниками освітнього процесу принципам демократії та вимогам чинного освітнього законодавства до управління ЗЗСО (демократичний виховний простір)? </a:t>
            </a:r>
          </a:p>
          <a:p>
            <a:pPr>
              <a:lnSpc>
                <a:spcPct val="150000"/>
              </a:lnSpc>
            </a:pPr>
            <a:r>
              <a:rPr lang="uk-UA" sz="2300" dirty="0">
                <a:solidFill>
                  <a:srgbClr val="002060"/>
                </a:solidFill>
                <a:cs typeface="Times New Roman" panose="02020603050405020304" pitchFamily="18" charset="0"/>
              </a:rPr>
              <a:t>4.У якій мірі учні ЗНЗ залучені до виховних справ (позакласної роботи) та громадської діяльності: волонтерства, членства у формальних і неформальних дитячих об’єднаннях тощо (виховний простір патріотичний та культуротворчий)?</a:t>
            </a:r>
          </a:p>
          <a:p>
            <a:pPr>
              <a:lnSpc>
                <a:spcPct val="150000"/>
              </a:lnSpc>
            </a:pPr>
            <a:r>
              <a:rPr lang="uk-UA" sz="2300" dirty="0">
                <a:solidFill>
                  <a:srgbClr val="002060"/>
                </a:solidFill>
                <a:cs typeface="Times New Roman" panose="02020603050405020304" pitchFamily="18" charset="0"/>
              </a:rPr>
              <a:t>5. Наскільки спільноти ЗЗСО відкриті для партнерства (відкритий виховний простір)?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7491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654971" cy="157077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Для </a:t>
            </a:r>
            <a:r>
              <a:rPr lang="ru-RU" sz="3600" dirty="0" err="1" smtClean="0">
                <a:solidFill>
                  <a:srgbClr val="FF9900"/>
                </a:solidFill>
                <a:cs typeface="Times New Roman" panose="02020603050405020304" pitchFamily="18" charset="0"/>
              </a:rPr>
              <a:t>конкретизації</a:t>
            </a:r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FF9900"/>
                </a:solidFill>
                <a:cs typeface="Times New Roman" panose="02020603050405020304" pitchFamily="18" charset="0"/>
              </a:rPr>
              <a:t>відповідей</a:t>
            </a:r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 на </a:t>
            </a:r>
            <a:r>
              <a:rPr lang="ru-RU" sz="3600" dirty="0" err="1" smtClean="0">
                <a:solidFill>
                  <a:srgbClr val="FF9900"/>
                </a:solidFill>
                <a:cs typeface="Times New Roman" panose="02020603050405020304" pitchFamily="18" charset="0"/>
              </a:rPr>
              <a:t>ці</a:t>
            </a:r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FF9900"/>
                </a:solidFill>
                <a:cs typeface="Times New Roman" panose="02020603050405020304" pitchFamily="18" charset="0"/>
              </a:rPr>
              <a:t>запитання</a:t>
            </a:r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FF9900"/>
                </a:solidFill>
                <a:cs typeface="Times New Roman" panose="02020603050405020304" pitchFamily="18" charset="0"/>
              </a:rPr>
              <a:t>використовувалися</a:t>
            </a:r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FF9900"/>
                </a:solidFill>
                <a:cs typeface="Times New Roman" panose="02020603050405020304" pitchFamily="18" charset="0"/>
              </a:rPr>
              <a:t>критерії</a:t>
            </a:r>
            <a:r>
              <a:rPr lang="ru-RU" sz="3600" dirty="0" smtClean="0">
                <a:solidFill>
                  <a:srgbClr val="FF9900"/>
                </a:solidFill>
                <a:cs typeface="Times New Roman" panose="02020603050405020304" pitchFamily="18" charset="0"/>
              </a:rPr>
              <a:t>:</a:t>
            </a:r>
            <a:endParaRPr lang="uk-UA" sz="3600" dirty="0">
              <a:solidFill>
                <a:srgbClr val="FF99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30629" y="1378857"/>
            <a:ext cx="11524341" cy="47316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1800" dirty="0">
                <a:solidFill>
                  <a:srgbClr val="FF6600"/>
                </a:solidFill>
                <a:cs typeface="Times New Roman" panose="02020603050405020304" pitchFamily="18" charset="0"/>
              </a:rPr>
              <a:t>1. </a:t>
            </a: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Відповідність організації освітнього середовища ЗЗСО вимогам безпеки (безпечний)</a:t>
            </a:r>
          </a:p>
          <a:p>
            <a:pPr algn="just">
              <a:lnSpc>
                <a:spcPct val="150000"/>
              </a:lnSpc>
            </a:pP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2. Актуальність визначених педагогами завдань освітньої програми та ефективність реалізації цих завдань (патріотичний, культуротворчий). </a:t>
            </a:r>
          </a:p>
          <a:p>
            <a:pPr algn="just">
              <a:lnSpc>
                <a:spcPct val="150000"/>
              </a:lnSpc>
            </a:pP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3. Корисність (потрібність) запланованих і проведених шкільних виховних справ (проектів) для учнів (патріотичний, культуротворчий)</a:t>
            </a:r>
          </a:p>
          <a:p>
            <a:pPr algn="just">
              <a:lnSpc>
                <a:spcPct val="150000"/>
              </a:lnSpc>
            </a:pP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4. Відповідність  управління ЗЗСО та стилю спілкування працівників школи з учнями і батьками демократичним принципам (сповнений довіри, демократичний).</a:t>
            </a:r>
          </a:p>
          <a:p>
            <a:pPr algn="just">
              <a:lnSpc>
                <a:spcPct val="150000"/>
              </a:lnSpc>
            </a:pPr>
            <a:r>
              <a:rPr lang="uk-UA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5. Можливості участі учнів, батьків та громадськості, місцевих громадських об’єднань у плануванні і проведенні виховних справ (проектів) (сповнений довіри, відкритий).</a:t>
            </a:r>
          </a:p>
          <a:p>
            <a:endParaRPr lang="uk-U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3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16114"/>
            <a:ext cx="11430000" cy="1335315"/>
          </a:xfrm>
        </p:spPr>
        <p:txBody>
          <a:bodyPr>
            <a:noAutofit/>
          </a:bodyPr>
          <a:lstStyle/>
          <a:p>
            <a:pPr algn="ctr"/>
            <a:r>
              <a:rPr lang="uk-UA" sz="9600" b="1" dirty="0" smtClean="0"/>
              <a:t>Частина ІІ</a:t>
            </a:r>
            <a:endParaRPr lang="uk-UA" sz="9600" b="1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13"/>
          </p:nvPr>
        </p:nvSpPr>
        <p:spPr>
          <a:xfrm>
            <a:off x="677333" y="1319349"/>
            <a:ext cx="9485569" cy="47220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	</a:t>
            </a:r>
            <a:r>
              <a:rPr lang="uk-UA" sz="3200" dirty="0">
                <a:solidFill>
                  <a:schemeClr val="accent1">
                    <a:lumMod val="50000"/>
                  </a:schemeClr>
                </a:solidFill>
              </a:rPr>
              <a:t>Аналіз результатів дослідження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4343" y="1582057"/>
            <a:ext cx="8798560" cy="381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07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62857"/>
            <a:ext cx="10700405" cy="868414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БЕЗПЕЧНЕ ОСВІТНЄ СЕРЕДОВИЩЕ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85371" y="1231271"/>
            <a:ext cx="1010194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3200" b="1" u="sng" dirty="0" smtClean="0">
              <a:solidFill>
                <a:srgbClr val="99CC00"/>
              </a:solidFill>
            </a:endParaRPr>
          </a:p>
          <a:p>
            <a:pPr algn="ctr"/>
            <a:r>
              <a:rPr lang="uk-UA" sz="3200" b="1" u="sng" dirty="0" smtClean="0">
                <a:solidFill>
                  <a:srgbClr val="FF9900"/>
                </a:solidFill>
              </a:rPr>
              <a:t>Ключове питання № 1</a:t>
            </a:r>
          </a:p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У якій мірі освітнє середовище ЗЗСО убезпечує учасників освітнього процесу від заподіяння фізичної, майнової та/або моральної шкоди (безпечний виховний простір</a:t>
            </a:r>
            <a:r>
              <a:rPr lang="uk-UA" sz="2800" dirty="0" smtClean="0">
                <a:solidFill>
                  <a:srgbClr val="002060"/>
                </a:solidFill>
              </a:rPr>
              <a:t>)?</a:t>
            </a:r>
          </a:p>
          <a:p>
            <a:pPr algn="ctr"/>
            <a:r>
              <a:rPr lang="uk-UA" sz="3200" b="1" u="sng" dirty="0">
                <a:solidFill>
                  <a:srgbClr val="FF9900"/>
                </a:solidFill>
              </a:rPr>
              <a:t>Критерії оцінювання виховного простору:</a:t>
            </a:r>
          </a:p>
          <a:p>
            <a:pPr algn="ctr"/>
            <a:r>
              <a:rPr lang="uk-UA" sz="2800" dirty="0">
                <a:solidFill>
                  <a:srgbClr val="002060"/>
                </a:solidFill>
              </a:rPr>
              <a:t>Відповідність організації освітнього середовища ЗЗСО вимогам безпеки (безпечний</a:t>
            </a:r>
            <a:r>
              <a:rPr lang="uk-UA" sz="2800" dirty="0" smtClean="0">
                <a:solidFill>
                  <a:srgbClr val="002060"/>
                </a:solidFill>
              </a:rPr>
              <a:t>)</a:t>
            </a:r>
            <a:endParaRPr lang="uk-U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59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21131" y="248194"/>
            <a:ext cx="6332584" cy="3220720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74172" y="3468914"/>
            <a:ext cx="114662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9900"/>
                </a:solidFill>
              </a:rPr>
              <a:t>Аргументи та факти: </a:t>
            </a:r>
          </a:p>
          <a:p>
            <a:pPr algn="just"/>
            <a:r>
              <a:rPr lang="uk-UA" dirty="0">
                <a:solidFill>
                  <a:srgbClr val="002060"/>
                </a:solidFill>
              </a:rPr>
              <a:t>Безпечною для власного фізичного, соціального і духовного розвитку школу визнали 49,8% опитаних.</a:t>
            </a:r>
          </a:p>
          <a:p>
            <a:pPr algn="just"/>
            <a:r>
              <a:rPr lang="uk-UA" dirty="0">
                <a:solidFill>
                  <a:srgbClr val="002060"/>
                </a:solidFill>
              </a:rPr>
              <a:t>Дослідження показало, що у школі створено достатньо комфортні умови для навчання та виховання дітей: у класах тепло, добре харчування, якісний психолого-педагогічний супровід учнів.</a:t>
            </a:r>
          </a:p>
          <a:p>
            <a:r>
              <a:rPr lang="uk-UA" dirty="0" smtClean="0">
                <a:solidFill>
                  <a:srgbClr val="FF9900"/>
                </a:solidFill>
              </a:rPr>
              <a:t>Теза </a:t>
            </a:r>
            <a:r>
              <a:rPr lang="uk-UA" dirty="0">
                <a:solidFill>
                  <a:srgbClr val="FF9900"/>
                </a:solidFill>
              </a:rPr>
              <a:t>:</a:t>
            </a:r>
          </a:p>
          <a:p>
            <a:pPr algn="just"/>
            <a:r>
              <a:rPr lang="uk-UA" dirty="0">
                <a:solidFill>
                  <a:srgbClr val="002060"/>
                </a:solidFill>
              </a:rPr>
              <a:t>У закладі на сьогодні </a:t>
            </a:r>
            <a:r>
              <a:rPr lang="uk-UA" dirty="0" err="1">
                <a:solidFill>
                  <a:srgbClr val="002060"/>
                </a:solidFill>
              </a:rPr>
              <a:t>незавжди</a:t>
            </a:r>
            <a:r>
              <a:rPr lang="uk-UA" dirty="0">
                <a:solidFill>
                  <a:srgbClr val="002060"/>
                </a:solidFill>
              </a:rPr>
              <a:t> можна </a:t>
            </a:r>
            <a:r>
              <a:rPr lang="uk-UA" dirty="0" smtClean="0">
                <a:solidFill>
                  <a:srgbClr val="002060"/>
                </a:solidFill>
              </a:rPr>
              <a:t>забезпечити </a:t>
            </a:r>
            <a:r>
              <a:rPr lang="uk-UA" dirty="0">
                <a:solidFill>
                  <a:srgbClr val="002060"/>
                </a:solidFill>
              </a:rPr>
              <a:t>учасників освітнього процесу від заподіяння фізичної, майнової, моральної шкоди. Інколи бракує повноцінних гарантій безпеки життєдіяльності учнів.</a:t>
            </a:r>
          </a:p>
        </p:txBody>
      </p:sp>
    </p:spTree>
    <p:extLst>
      <p:ext uri="{BB962C8B-B14F-4D97-AF65-F5344CB8AC3E}">
        <p14:creationId xmlns:p14="http://schemas.microsoft.com/office/powerpoint/2010/main" val="81176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0"/>
            <a:ext cx="11122607" cy="1320800"/>
          </a:xfrm>
        </p:spPr>
        <p:txBody>
          <a:bodyPr>
            <a:normAutofit/>
          </a:bodyPr>
          <a:lstStyle/>
          <a:p>
            <a:pPr algn="ctr"/>
            <a:r>
              <a:rPr lang="uk-UA" sz="4800" dirty="0" smtClean="0"/>
              <a:t>На шляху до Безпечного ОС</a:t>
            </a:r>
            <a:endParaRPr lang="uk-UA" sz="4800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/>
          </p:nvPr>
        </p:nvSpPr>
        <p:spPr>
          <a:xfrm>
            <a:off x="261256" y="1132114"/>
            <a:ext cx="11612087" cy="47171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002060"/>
                </a:solidFill>
              </a:rPr>
              <a:t>У</a:t>
            </a:r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>
                <a:solidFill>
                  <a:srgbClr val="002060"/>
                </a:solidFill>
              </a:rPr>
              <a:t>приміщеннях школи </a:t>
            </a:r>
            <a:r>
              <a:rPr lang="uk-UA" sz="2400" b="1" dirty="0" smtClean="0">
                <a:solidFill>
                  <a:srgbClr val="002060"/>
                </a:solidFill>
              </a:rPr>
              <a:t>чисто</a:t>
            </a:r>
            <a:r>
              <a:rPr lang="uk-UA" sz="2400" b="1" dirty="0">
                <a:solidFill>
                  <a:srgbClr val="002060"/>
                </a:solidFill>
              </a:rPr>
              <a:t>, </a:t>
            </a:r>
            <a:r>
              <a:rPr lang="uk-UA" sz="2400" b="1" dirty="0" smtClean="0">
                <a:solidFill>
                  <a:srgbClr val="002060"/>
                </a:solidFill>
              </a:rPr>
              <a:t>готують смачно.</a:t>
            </a:r>
            <a:r>
              <a:rPr lang="uk-UA" sz="2400" b="1" dirty="0" smtClean="0">
                <a:solidFill>
                  <a:srgbClr val="006600"/>
                </a:solidFill>
              </a:rPr>
              <a:t> 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rgbClr val="002060"/>
                </a:solidFill>
              </a:rPr>
              <a:t>Їжа </a:t>
            </a:r>
            <a:r>
              <a:rPr lang="uk-UA" sz="2400" dirty="0">
                <a:solidFill>
                  <a:srgbClr val="002060"/>
                </a:solidFill>
              </a:rPr>
              <a:t>у </a:t>
            </a:r>
            <a:r>
              <a:rPr lang="uk-UA" sz="2400" dirty="0" smtClean="0">
                <a:solidFill>
                  <a:srgbClr val="002060"/>
                </a:solidFill>
              </a:rPr>
              <a:t>нашій їдальні/нашому буфеті завжди </a:t>
            </a:r>
            <a:r>
              <a:rPr lang="uk-UA" sz="2400" dirty="0">
                <a:solidFill>
                  <a:srgbClr val="002060"/>
                </a:solidFill>
              </a:rPr>
              <a:t>підігріта і </a:t>
            </a:r>
            <a:r>
              <a:rPr lang="uk-UA" sz="2400" dirty="0" smtClean="0">
                <a:solidFill>
                  <a:srgbClr val="002060"/>
                </a:solidFill>
              </a:rPr>
              <a:t>смачна: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rgbClr val="FFC000"/>
                </a:solidFill>
              </a:rPr>
              <a:t> </a:t>
            </a:r>
            <a:r>
              <a:rPr lang="uk-UA" sz="2400" dirty="0" smtClean="0">
                <a:solidFill>
                  <a:srgbClr val="FF9900"/>
                </a:solidFill>
              </a:rPr>
              <a:t>4 </a:t>
            </a:r>
            <a:r>
              <a:rPr lang="uk-UA" sz="2400" dirty="0" err="1" smtClean="0">
                <a:solidFill>
                  <a:srgbClr val="FF9900"/>
                </a:solidFill>
              </a:rPr>
              <a:t>кл</a:t>
            </a:r>
            <a:r>
              <a:rPr lang="uk-UA" sz="2400" dirty="0" smtClean="0">
                <a:solidFill>
                  <a:srgbClr val="FF9900"/>
                </a:solidFill>
              </a:rPr>
              <a:t>. – 87,80%;  </a:t>
            </a:r>
            <a:r>
              <a:rPr lang="uk-UA" sz="2400" dirty="0">
                <a:solidFill>
                  <a:srgbClr val="FF9900"/>
                </a:solidFill>
              </a:rPr>
              <a:t>8</a:t>
            </a:r>
            <a:r>
              <a:rPr lang="uk-UA" sz="2400" dirty="0" smtClean="0">
                <a:solidFill>
                  <a:srgbClr val="FF9900"/>
                </a:solidFill>
              </a:rPr>
              <a:t> </a:t>
            </a:r>
            <a:r>
              <a:rPr lang="uk-UA" sz="2400" dirty="0" err="1" smtClean="0">
                <a:solidFill>
                  <a:srgbClr val="FF9900"/>
                </a:solidFill>
              </a:rPr>
              <a:t>кл</a:t>
            </a:r>
            <a:r>
              <a:rPr lang="uk-UA" sz="2400" dirty="0" smtClean="0">
                <a:solidFill>
                  <a:srgbClr val="FF9900"/>
                </a:solidFill>
              </a:rPr>
              <a:t>. – 56,10%; 10 </a:t>
            </a:r>
            <a:r>
              <a:rPr lang="uk-UA" sz="2400" dirty="0" err="1" smtClean="0">
                <a:solidFill>
                  <a:srgbClr val="FF9900"/>
                </a:solidFill>
              </a:rPr>
              <a:t>кл</a:t>
            </a:r>
            <a:r>
              <a:rPr lang="uk-UA" sz="2400" dirty="0" smtClean="0">
                <a:solidFill>
                  <a:srgbClr val="FF9900"/>
                </a:solidFill>
              </a:rPr>
              <a:t>. – 62,96%; педагоги – 97,96%; батьки – 32,71%.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У школі загалом позитивно ставляться до учнів з особливими освітніми потребами</a:t>
            </a:r>
            <a:r>
              <a:rPr lang="uk-UA" sz="2400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Так </a:t>
            </a:r>
            <a:r>
              <a:rPr lang="ru-RU" sz="2400" dirty="0">
                <a:solidFill>
                  <a:srgbClr val="002060"/>
                </a:solidFill>
              </a:rPr>
              <a:t>само, як і до </a:t>
            </a:r>
            <a:r>
              <a:rPr lang="ru-RU" sz="2400" dirty="0" err="1">
                <a:solidFill>
                  <a:srgbClr val="002060"/>
                </a:solidFill>
              </a:rPr>
              <a:t>інших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школярів</a:t>
            </a:r>
            <a:r>
              <a:rPr lang="ru-RU" sz="2400" dirty="0" smtClean="0">
                <a:solidFill>
                  <a:srgbClr val="002060"/>
                </a:solidFill>
              </a:rPr>
              <a:t>:</a:t>
            </a:r>
            <a:r>
              <a:rPr lang="uk-UA" sz="2400" dirty="0">
                <a:solidFill>
                  <a:srgbClr val="002060"/>
                </a:solidFill>
              </a:rPr>
              <a:t> </a:t>
            </a:r>
            <a:r>
              <a:rPr lang="uk-UA" sz="2400" dirty="0" smtClean="0">
                <a:solidFill>
                  <a:srgbClr val="FF9900"/>
                </a:solidFill>
              </a:rPr>
              <a:t>8 </a:t>
            </a:r>
            <a:r>
              <a:rPr lang="uk-UA" sz="2400" dirty="0" err="1">
                <a:solidFill>
                  <a:srgbClr val="FF9900"/>
                </a:solidFill>
              </a:rPr>
              <a:t>кл</a:t>
            </a:r>
            <a:r>
              <a:rPr lang="uk-UA" sz="2400" dirty="0">
                <a:solidFill>
                  <a:srgbClr val="FF9900"/>
                </a:solidFill>
              </a:rPr>
              <a:t>. – </a:t>
            </a:r>
            <a:r>
              <a:rPr lang="uk-UA" sz="2400" dirty="0" smtClean="0">
                <a:solidFill>
                  <a:srgbClr val="FF9900"/>
                </a:solidFill>
              </a:rPr>
              <a:t>73,17%; 10 </a:t>
            </a:r>
            <a:r>
              <a:rPr lang="uk-UA" sz="2400" dirty="0" err="1">
                <a:solidFill>
                  <a:srgbClr val="FF9900"/>
                </a:solidFill>
              </a:rPr>
              <a:t>кл</a:t>
            </a:r>
            <a:r>
              <a:rPr lang="uk-UA" sz="2400" dirty="0">
                <a:solidFill>
                  <a:srgbClr val="FF9900"/>
                </a:solidFill>
              </a:rPr>
              <a:t>. </a:t>
            </a:r>
            <a:r>
              <a:rPr lang="uk-UA" sz="2400" dirty="0" smtClean="0">
                <a:solidFill>
                  <a:srgbClr val="FF9900"/>
                </a:solidFill>
              </a:rPr>
              <a:t>– 81, 48 %; педагоги – 67,35%; 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rgbClr val="002060"/>
                </a:solidFill>
              </a:rPr>
              <a:t>Із </a:t>
            </a:r>
            <a:r>
              <a:rPr lang="uk-UA" sz="2400" dirty="0">
                <a:solidFill>
                  <a:srgbClr val="002060"/>
                </a:solidFill>
              </a:rPr>
              <a:t>зацікавленістю та бажанням </a:t>
            </a:r>
            <a:r>
              <a:rPr lang="uk-UA" sz="2400" dirty="0" smtClean="0">
                <a:solidFill>
                  <a:srgbClr val="002060"/>
                </a:solidFill>
              </a:rPr>
              <a:t>спілкуватися: </a:t>
            </a:r>
            <a:r>
              <a:rPr lang="uk-UA" sz="2800" dirty="0" smtClean="0">
                <a:solidFill>
                  <a:srgbClr val="FF9900"/>
                </a:solidFill>
              </a:rPr>
              <a:t>8 кл.-21,95%; 10 </a:t>
            </a:r>
            <a:r>
              <a:rPr lang="uk-UA" sz="2800" dirty="0" err="1" smtClean="0">
                <a:solidFill>
                  <a:srgbClr val="FF9900"/>
                </a:solidFill>
              </a:rPr>
              <a:t>кл</a:t>
            </a:r>
            <a:r>
              <a:rPr lang="uk-UA" sz="2800" dirty="0" smtClean="0">
                <a:solidFill>
                  <a:srgbClr val="FF9900"/>
                </a:solidFill>
              </a:rPr>
              <a:t>. – 7,41%;  педагоги – 32,65%;</a:t>
            </a:r>
          </a:p>
          <a:p>
            <a:pPr marL="0" indent="0">
              <a:buNone/>
            </a:pPr>
            <a:endParaRPr lang="uk-UA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2800" dirty="0" smtClean="0">
                <a:solidFill>
                  <a:srgbClr val="FF0000"/>
                </a:solidFill>
              </a:rPr>
              <a:t> 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4"/>
          </p:nvPr>
        </p:nvSpPr>
        <p:spPr>
          <a:xfrm>
            <a:off x="7744691" y="4211782"/>
            <a:ext cx="4128653" cy="2535382"/>
          </a:xfrm>
        </p:spPr>
        <p:txBody>
          <a:bodyPr>
            <a:normAutofit/>
          </a:bodyPr>
          <a:lstStyle/>
          <a:p>
            <a:endParaRPr lang="uk-UA" sz="1400" b="1" dirty="0" smtClean="0">
              <a:solidFill>
                <a:srgbClr val="FF0000"/>
              </a:solidFill>
            </a:endParaRPr>
          </a:p>
          <a:p>
            <a:endParaRPr lang="uk-UA" sz="1600" dirty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3784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174171" y="624115"/>
            <a:ext cx="113937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У </a:t>
            </a:r>
            <a:r>
              <a:rPr lang="uk-UA" sz="2800" dirty="0" smtClean="0">
                <a:solidFill>
                  <a:srgbClr val="002060"/>
                </a:solidFill>
              </a:rPr>
              <a:t>школі є учні, над якими </a:t>
            </a:r>
            <a:r>
              <a:rPr lang="uk-UA" sz="2800" dirty="0" err="1" smtClean="0">
                <a:solidFill>
                  <a:srgbClr val="002060"/>
                </a:solidFill>
              </a:rPr>
              <a:t>збиткуються</a:t>
            </a:r>
            <a:r>
              <a:rPr lang="uk-UA" sz="2800" dirty="0" smtClean="0">
                <a:solidFill>
                  <a:srgbClr val="002060"/>
                </a:solidFill>
              </a:rPr>
              <a:t>: </a:t>
            </a:r>
            <a:r>
              <a:rPr lang="uk-UA" sz="2800" dirty="0" smtClean="0">
                <a:solidFill>
                  <a:srgbClr val="FF9900"/>
                </a:solidFill>
              </a:rPr>
              <a:t>4 </a:t>
            </a:r>
            <a:r>
              <a:rPr lang="uk-UA" sz="2800" dirty="0" err="1" smtClean="0">
                <a:solidFill>
                  <a:srgbClr val="FF9900"/>
                </a:solidFill>
              </a:rPr>
              <a:t>кл</a:t>
            </a:r>
            <a:r>
              <a:rPr lang="uk-UA" sz="2800" dirty="0" smtClean="0">
                <a:solidFill>
                  <a:srgbClr val="FF9900"/>
                </a:solidFill>
              </a:rPr>
              <a:t> – 7,32 %; 8 </a:t>
            </a:r>
            <a:r>
              <a:rPr lang="uk-UA" sz="2800" dirty="0" err="1" smtClean="0">
                <a:solidFill>
                  <a:srgbClr val="FF9900"/>
                </a:solidFill>
              </a:rPr>
              <a:t>кл</a:t>
            </a:r>
            <a:r>
              <a:rPr lang="uk-UA" sz="2800" dirty="0" smtClean="0">
                <a:solidFill>
                  <a:srgbClr val="FF9900"/>
                </a:solidFill>
              </a:rPr>
              <a:t>. – 9,76%; 10 </a:t>
            </a:r>
            <a:r>
              <a:rPr lang="uk-UA" sz="2800" dirty="0" err="1" smtClean="0">
                <a:solidFill>
                  <a:srgbClr val="FF9900"/>
                </a:solidFill>
              </a:rPr>
              <a:t>кл</a:t>
            </a:r>
            <a:r>
              <a:rPr lang="uk-UA" sz="2800" dirty="0" smtClean="0">
                <a:solidFill>
                  <a:srgbClr val="FF9900"/>
                </a:solidFill>
              </a:rPr>
              <a:t>. – 11,11%;  педагоги – 28,57%; батьки – 16,82%</a:t>
            </a:r>
            <a:r>
              <a:rPr lang="uk-UA" sz="2800" dirty="0" smtClean="0"/>
              <a:t>;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У </a:t>
            </a:r>
            <a:r>
              <a:rPr lang="uk-UA" sz="2800" dirty="0">
                <a:solidFill>
                  <a:srgbClr val="002060"/>
                </a:solidFill>
              </a:rPr>
              <a:t>школі є вчителі, які  часто кричать, але не  ображають </a:t>
            </a:r>
            <a:r>
              <a:rPr lang="uk-UA" sz="2800" dirty="0" smtClean="0">
                <a:solidFill>
                  <a:srgbClr val="002060"/>
                </a:solidFill>
              </a:rPr>
              <a:t>учнів: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2,44%;   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У школі бувають порушення, пов’язані зі шкідливими звичками: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Паління</a:t>
            </a:r>
            <a:r>
              <a:rPr lang="uk-UA" sz="2800" dirty="0">
                <a:solidFill>
                  <a:srgbClr val="002060"/>
                </a:solidFill>
              </a:rPr>
              <a:t>: </a:t>
            </a:r>
            <a:r>
              <a:rPr lang="uk-UA" sz="2800" dirty="0">
                <a:solidFill>
                  <a:srgbClr val="FF9900"/>
                </a:solidFill>
              </a:rPr>
              <a:t>4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 – 7,32%; 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2,44%;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25,93%;  Педагоги – 16,33%; Батьки –</a:t>
            </a:r>
            <a:r>
              <a:rPr lang="uk-UA" sz="2800" dirty="0">
                <a:solidFill>
                  <a:srgbClr val="FFC000"/>
                </a:solidFill>
              </a:rPr>
              <a:t> </a:t>
            </a:r>
            <a:r>
              <a:rPr lang="uk-UA" sz="2800" dirty="0">
                <a:solidFill>
                  <a:srgbClr val="FF9900"/>
                </a:solidFill>
              </a:rPr>
              <a:t>21.50</a:t>
            </a:r>
            <a:r>
              <a:rPr lang="uk-UA" sz="2800" dirty="0" smtClean="0">
                <a:solidFill>
                  <a:srgbClr val="FF9900"/>
                </a:solidFill>
              </a:rPr>
              <a:t>%;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Вживання </a:t>
            </a:r>
            <a:r>
              <a:rPr lang="uk-UA" sz="2800" dirty="0">
                <a:solidFill>
                  <a:srgbClr val="002060"/>
                </a:solidFill>
              </a:rPr>
              <a:t>вин: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78%;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11,11</a:t>
            </a:r>
            <a:r>
              <a:rPr lang="uk-UA" sz="2800" dirty="0" smtClean="0">
                <a:solidFill>
                  <a:srgbClr val="FF9900"/>
                </a:solidFill>
              </a:rPr>
              <a:t>%;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Вживання </a:t>
            </a:r>
            <a:r>
              <a:rPr lang="uk-UA" sz="2800" dirty="0">
                <a:solidFill>
                  <a:srgbClr val="002060"/>
                </a:solidFill>
              </a:rPr>
              <a:t>горілки: 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2,44%;  Батьки – 4,67%;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Бійки</a:t>
            </a:r>
            <a:r>
              <a:rPr lang="uk-UA" sz="2800" dirty="0">
                <a:solidFill>
                  <a:srgbClr val="002060"/>
                </a:solidFill>
              </a:rPr>
              <a:t>: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26, 83%;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-33,33%; </a:t>
            </a:r>
          </a:p>
        </p:txBody>
      </p:sp>
    </p:spTree>
    <p:extLst>
      <p:ext uri="{BB962C8B-B14F-4D97-AF65-F5344CB8AC3E}">
        <p14:creationId xmlns:p14="http://schemas.microsoft.com/office/powerpoint/2010/main" val="1926568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188687" y="464457"/>
            <a:ext cx="113356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У школі є учні, над якими </a:t>
            </a:r>
            <a:r>
              <a:rPr lang="uk-UA" sz="2800" dirty="0" err="1" smtClean="0">
                <a:solidFill>
                  <a:srgbClr val="002060"/>
                </a:solidFill>
              </a:rPr>
              <a:t>збиткуються</a:t>
            </a:r>
            <a:r>
              <a:rPr lang="en-US" sz="2800" dirty="0" smtClean="0">
                <a:solidFill>
                  <a:srgbClr val="002060"/>
                </a:solidFill>
              </a:rPr>
              <a:t>:</a:t>
            </a:r>
            <a:endParaRPr lang="uk-UA" sz="2800" dirty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FF9900"/>
                </a:solidFill>
              </a:rPr>
              <a:t>4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 – 7,32 %; 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9,76%;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11,11%;  педагоги – 28,57%; Б</a:t>
            </a:r>
            <a:r>
              <a:rPr lang="uk-UA" sz="2800" dirty="0" smtClean="0">
                <a:solidFill>
                  <a:srgbClr val="FF9900"/>
                </a:solidFill>
              </a:rPr>
              <a:t>атьки </a:t>
            </a:r>
            <a:r>
              <a:rPr lang="uk-UA" sz="2800" dirty="0">
                <a:solidFill>
                  <a:srgbClr val="FF9900"/>
                </a:solidFill>
              </a:rPr>
              <a:t>– 16,82%;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У школі є вчителі, які  часто кричать, але не  ображають </a:t>
            </a:r>
            <a:r>
              <a:rPr lang="uk-UA" sz="2800" dirty="0" smtClean="0">
                <a:solidFill>
                  <a:srgbClr val="002060"/>
                </a:solidFill>
              </a:rPr>
              <a:t>учнів:</a:t>
            </a:r>
            <a:r>
              <a:rPr lang="uk-UA" sz="2800" dirty="0" smtClean="0">
                <a:solidFill>
                  <a:srgbClr val="006600"/>
                </a:solidFill>
              </a:rPr>
              <a:t> </a:t>
            </a:r>
            <a:r>
              <a:rPr lang="uk-UA" sz="2800" dirty="0" smtClean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2,44%;   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У школі бувають порушення, пов’язані зі шкідливими звичками: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Паління</a:t>
            </a:r>
            <a:r>
              <a:rPr lang="uk-UA" sz="2800" dirty="0">
                <a:solidFill>
                  <a:srgbClr val="002060"/>
                </a:solidFill>
              </a:rPr>
              <a:t>: </a:t>
            </a:r>
            <a:r>
              <a:rPr lang="uk-UA" sz="2800" dirty="0">
                <a:solidFill>
                  <a:srgbClr val="FF9900"/>
                </a:solidFill>
              </a:rPr>
              <a:t>4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 – 7,32%; 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2,44%;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25,93%;  Педагоги – 16,33%; Батьки – 21.50</a:t>
            </a:r>
            <a:r>
              <a:rPr lang="uk-UA" sz="2800" dirty="0" smtClean="0">
                <a:solidFill>
                  <a:srgbClr val="FF9900"/>
                </a:solidFill>
              </a:rPr>
              <a:t>%;</a:t>
            </a:r>
            <a:endParaRPr lang="uk-UA" sz="2800" dirty="0">
              <a:solidFill>
                <a:srgbClr val="FF990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Вживання </a:t>
            </a:r>
            <a:r>
              <a:rPr lang="uk-UA" sz="2800" dirty="0">
                <a:solidFill>
                  <a:srgbClr val="002060"/>
                </a:solidFill>
              </a:rPr>
              <a:t>вин: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78%;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11,11%; </a:t>
            </a:r>
            <a:endParaRPr lang="uk-UA" sz="2800" dirty="0" smtClean="0">
              <a:solidFill>
                <a:srgbClr val="FF990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Вживання </a:t>
            </a:r>
            <a:r>
              <a:rPr lang="uk-UA" sz="2800" dirty="0">
                <a:solidFill>
                  <a:srgbClr val="002060"/>
                </a:solidFill>
              </a:rPr>
              <a:t>горілки: 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2,44%;  Батьки – 4,67</a:t>
            </a:r>
            <a:r>
              <a:rPr lang="uk-UA" sz="2800" dirty="0" smtClean="0">
                <a:solidFill>
                  <a:srgbClr val="FF9900"/>
                </a:solidFill>
              </a:rPr>
              <a:t>%; 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Бійки</a:t>
            </a:r>
            <a:r>
              <a:rPr lang="uk-UA" sz="2800" dirty="0">
                <a:solidFill>
                  <a:srgbClr val="002060"/>
                </a:solidFill>
              </a:rPr>
              <a:t>: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26, 83%;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-33,33%; </a:t>
            </a:r>
          </a:p>
        </p:txBody>
      </p:sp>
    </p:spTree>
    <p:extLst>
      <p:ext uri="{BB962C8B-B14F-4D97-AF65-F5344CB8AC3E}">
        <p14:creationId xmlns:p14="http://schemas.microsoft.com/office/powerpoint/2010/main" val="3247721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130629" y="497841"/>
            <a:ext cx="115083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</a:rPr>
              <a:t>Робочою </a:t>
            </a:r>
            <a:r>
              <a:rPr lang="ru-RU" dirty="0" err="1">
                <a:solidFill>
                  <a:srgbClr val="002060"/>
                </a:solidFill>
              </a:rPr>
              <a:t>групою</a:t>
            </a:r>
            <a:r>
              <a:rPr lang="ru-RU" dirty="0">
                <a:solidFill>
                  <a:srgbClr val="002060"/>
                </a:solidFill>
              </a:rPr>
              <a:t> закладу на </a:t>
            </a:r>
            <a:r>
              <a:rPr lang="ru-RU" dirty="0" err="1">
                <a:solidFill>
                  <a:srgbClr val="002060"/>
                </a:solidFill>
              </a:rPr>
              <a:t>основі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спостережень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анкетування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встановлено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Ралівський</a:t>
            </a:r>
            <a:r>
              <a:rPr lang="ru-RU" dirty="0">
                <a:solidFill>
                  <a:srgbClr val="002060"/>
                </a:solidFill>
              </a:rPr>
              <a:t> ОЗЗСО </a:t>
            </a:r>
            <a:r>
              <a:rPr lang="ru-RU" dirty="0" err="1">
                <a:solidFill>
                  <a:srgbClr val="002060"/>
                </a:solidFill>
              </a:rPr>
              <a:t>імені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Івана</a:t>
            </a:r>
            <a:r>
              <a:rPr lang="ru-RU" dirty="0">
                <a:solidFill>
                  <a:srgbClr val="002060"/>
                </a:solidFill>
              </a:rPr>
              <a:t> Франка </a:t>
            </a:r>
            <a:r>
              <a:rPr lang="ru-RU" dirty="0" err="1">
                <a:solidFill>
                  <a:srgbClr val="002060"/>
                </a:solidFill>
              </a:rPr>
              <a:t>здійснює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освітню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діяльність</a:t>
            </a:r>
            <a:r>
              <a:rPr lang="ru-RU" dirty="0" smtClean="0">
                <a:solidFill>
                  <a:srgbClr val="002060"/>
                </a:solidFill>
              </a:rPr>
              <a:t> в одному </a:t>
            </a:r>
            <a:r>
              <a:rPr lang="ru-RU" dirty="0" err="1" smtClean="0">
                <a:solidFill>
                  <a:srgbClr val="002060"/>
                </a:solidFill>
              </a:rPr>
              <a:t>корпусі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Територія</a:t>
            </a:r>
            <a:r>
              <a:rPr lang="ru-RU" dirty="0">
                <a:solidFill>
                  <a:srgbClr val="002060"/>
                </a:solidFill>
              </a:rPr>
              <a:t> закладу є </a:t>
            </a:r>
            <a:r>
              <a:rPr lang="ru-RU" dirty="0" err="1">
                <a:solidFill>
                  <a:srgbClr val="002060"/>
                </a:solidFill>
              </a:rPr>
              <a:t>безпечною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Під</a:t>
            </a:r>
            <a:r>
              <a:rPr lang="ru-RU" dirty="0">
                <a:solidFill>
                  <a:srgbClr val="002060"/>
                </a:solidFill>
              </a:rPr>
              <a:t> час </a:t>
            </a:r>
            <a:r>
              <a:rPr lang="ru-RU" dirty="0" err="1">
                <a:solidFill>
                  <a:srgbClr val="002060"/>
                </a:solidFill>
              </a:rPr>
              <a:t>спостереження</a:t>
            </a:r>
            <a:r>
              <a:rPr lang="ru-RU" dirty="0">
                <a:solidFill>
                  <a:srgbClr val="002060"/>
                </a:solidFill>
              </a:rPr>
              <a:t> за </a:t>
            </a:r>
            <a:r>
              <a:rPr lang="ru-RU" dirty="0" err="1">
                <a:solidFill>
                  <a:srgbClr val="002060"/>
                </a:solidFill>
              </a:rPr>
              <a:t>освітнім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середовищем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встановлено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територія</a:t>
            </a:r>
            <a:r>
              <a:rPr lang="ru-RU" dirty="0">
                <a:solidFill>
                  <a:srgbClr val="002060"/>
                </a:solidFill>
              </a:rPr>
              <a:t> закладу  </a:t>
            </a:r>
            <a:r>
              <a:rPr lang="ru-RU" dirty="0" err="1">
                <a:solidFill>
                  <a:srgbClr val="002060"/>
                </a:solidFill>
              </a:rPr>
              <a:t>огороджена</a:t>
            </a:r>
            <a:r>
              <a:rPr lang="ru-RU" dirty="0">
                <a:solidFill>
                  <a:srgbClr val="002060"/>
                </a:solidFill>
              </a:rPr>
              <a:t> та недоступна для </a:t>
            </a:r>
            <a:r>
              <a:rPr lang="ru-RU" dirty="0" err="1">
                <a:solidFill>
                  <a:srgbClr val="002060"/>
                </a:solidFill>
              </a:rPr>
              <a:t>несанкціонованого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заїзду</a:t>
            </a:r>
            <a:r>
              <a:rPr lang="ru-RU" dirty="0">
                <a:solidFill>
                  <a:srgbClr val="002060"/>
                </a:solidFill>
              </a:rPr>
              <a:t> транспорту </a:t>
            </a:r>
            <a:r>
              <a:rPr lang="ru-RU" dirty="0" err="1">
                <a:solidFill>
                  <a:srgbClr val="002060"/>
                </a:solidFill>
              </a:rPr>
              <a:t>сторонніх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осіб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Якість освітнього середовища насамперед залежить від </a:t>
            </a:r>
            <a:r>
              <a:rPr lang="uk-UA" dirty="0" smtClean="0">
                <a:solidFill>
                  <a:srgbClr val="002060"/>
                </a:solidFill>
              </a:rPr>
              <a:t>комфортного перебування учасників освітнього </a:t>
            </a:r>
            <a:r>
              <a:rPr lang="uk-UA" dirty="0">
                <a:solidFill>
                  <a:srgbClr val="002060"/>
                </a:solidFill>
              </a:rPr>
              <a:t>процесу у приміщеннях </a:t>
            </a:r>
            <a:r>
              <a:rPr lang="uk-UA" dirty="0" smtClean="0">
                <a:solidFill>
                  <a:srgbClr val="002060"/>
                </a:solidFill>
              </a:rPr>
              <a:t>школи, відчуття позитивної </a:t>
            </a:r>
            <a:r>
              <a:rPr lang="uk-UA" dirty="0">
                <a:solidFill>
                  <a:srgbClr val="002060"/>
                </a:solidFill>
              </a:rPr>
              <a:t>перспективи, відсутності </a:t>
            </a:r>
            <a:r>
              <a:rPr lang="uk-UA" dirty="0" err="1">
                <a:solidFill>
                  <a:srgbClr val="002060"/>
                </a:solidFill>
              </a:rPr>
              <a:t>булінгу</a:t>
            </a:r>
            <a:r>
              <a:rPr lang="uk-UA" dirty="0">
                <a:solidFill>
                  <a:srgbClr val="002060"/>
                </a:solidFill>
              </a:rPr>
              <a:t>, наявності </a:t>
            </a:r>
            <a:r>
              <a:rPr lang="uk-UA" dirty="0" smtClean="0">
                <a:solidFill>
                  <a:srgbClr val="002060"/>
                </a:solidFill>
              </a:rPr>
              <a:t>педагогічного захисту </a:t>
            </a:r>
            <a:r>
              <a:rPr lang="uk-UA" dirty="0">
                <a:solidFill>
                  <a:srgbClr val="002060"/>
                </a:solidFill>
              </a:rPr>
              <a:t>і підтримки дітей у розв’язанні їхніх життєвих проблем. 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Учасники </a:t>
            </a:r>
            <a:r>
              <a:rPr lang="uk-UA" dirty="0">
                <a:solidFill>
                  <a:srgbClr val="002060"/>
                </a:solidFill>
              </a:rPr>
              <a:t>освітнього процесу ознайомлені з нормативно-правовими документами </a:t>
            </a:r>
            <a:r>
              <a:rPr lang="uk-UA" dirty="0" smtClean="0">
                <a:solidFill>
                  <a:srgbClr val="002060"/>
                </a:solidFill>
              </a:rPr>
              <a:t>щодо виявлення </a:t>
            </a:r>
            <a:r>
              <a:rPr lang="uk-UA" dirty="0">
                <a:solidFill>
                  <a:srgbClr val="002060"/>
                </a:solidFill>
              </a:rPr>
              <a:t>ознак </a:t>
            </a:r>
            <a:r>
              <a:rPr lang="uk-UA" dirty="0" err="1">
                <a:solidFill>
                  <a:srgbClr val="002060"/>
                </a:solidFill>
              </a:rPr>
              <a:t>булінгу</a:t>
            </a:r>
            <a:r>
              <a:rPr lang="uk-UA" dirty="0">
                <a:solidFill>
                  <a:srgbClr val="002060"/>
                </a:solidFill>
              </a:rPr>
              <a:t>, іншого насильства та запобігання йому. Заходи з </a:t>
            </a:r>
            <a:r>
              <a:rPr lang="uk-UA" dirty="0" smtClean="0">
                <a:solidFill>
                  <a:srgbClr val="002060"/>
                </a:solidFill>
              </a:rPr>
              <a:t>протидії </a:t>
            </a:r>
            <a:r>
              <a:rPr lang="uk-UA" dirty="0" err="1" smtClean="0">
                <a:solidFill>
                  <a:srgbClr val="002060"/>
                </a:solidFill>
              </a:rPr>
              <a:t>булінгу</a:t>
            </a:r>
            <a:r>
              <a:rPr lang="uk-UA" dirty="0" smtClean="0">
                <a:solidFill>
                  <a:srgbClr val="002060"/>
                </a:solidFill>
              </a:rPr>
              <a:t> проводяться </a:t>
            </a:r>
            <a:r>
              <a:rPr lang="uk-UA" dirty="0">
                <a:solidFill>
                  <a:srgbClr val="002060"/>
                </a:solidFill>
              </a:rPr>
              <a:t>відповідно до визначеного плану роботи, що </a:t>
            </a:r>
            <a:r>
              <a:rPr lang="uk-UA" dirty="0" smtClean="0">
                <a:solidFill>
                  <a:srgbClr val="002060"/>
                </a:solidFill>
              </a:rPr>
              <a:t>підтверджується результатами </a:t>
            </a:r>
            <a:r>
              <a:rPr lang="uk-UA" dirty="0">
                <a:solidFill>
                  <a:srgbClr val="002060"/>
                </a:solidFill>
              </a:rPr>
              <a:t>опитування учнів, їхніх батьків та вчителів. </a:t>
            </a: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Створені умови </a:t>
            </a:r>
            <a:r>
              <a:rPr lang="uk-UA" dirty="0">
                <a:solidFill>
                  <a:srgbClr val="002060"/>
                </a:solidFill>
              </a:rPr>
              <a:t>для безпечного використання мережі «Інтернет», </a:t>
            </a:r>
            <a:r>
              <a:rPr lang="uk-UA" dirty="0" smtClean="0">
                <a:solidFill>
                  <a:srgbClr val="002060"/>
                </a:solidFill>
              </a:rPr>
              <a:t>формуються </a:t>
            </a:r>
            <a:r>
              <a:rPr lang="uk-UA" dirty="0">
                <a:solidFill>
                  <a:srgbClr val="002060"/>
                </a:solidFill>
              </a:rPr>
              <a:t>навички безпечної поведінки в </a:t>
            </a:r>
            <a:r>
              <a:rPr lang="uk-UA" dirty="0" smtClean="0">
                <a:solidFill>
                  <a:srgbClr val="002060"/>
                </a:solidFill>
              </a:rPr>
              <a:t>інтернеті. Більшість </a:t>
            </a:r>
            <a:r>
              <a:rPr lang="uk-UA" dirty="0">
                <a:solidFill>
                  <a:srgbClr val="002060"/>
                </a:solidFill>
              </a:rPr>
              <a:t>опитаних зазначили, що для закладу не характерні випадки куріння </a:t>
            </a:r>
            <a:r>
              <a:rPr lang="uk-UA" dirty="0" smtClean="0">
                <a:solidFill>
                  <a:srgbClr val="002060"/>
                </a:solidFill>
              </a:rPr>
              <a:t>, </a:t>
            </a:r>
            <a:r>
              <a:rPr lang="uk-UA" dirty="0">
                <a:solidFill>
                  <a:srgbClr val="002060"/>
                </a:solidFill>
              </a:rPr>
              <a:t>уживання алкоголю </a:t>
            </a:r>
            <a:r>
              <a:rPr lang="uk-UA" dirty="0" smtClean="0">
                <a:solidFill>
                  <a:srgbClr val="002060"/>
                </a:solidFill>
              </a:rPr>
              <a:t>, </a:t>
            </a:r>
            <a:r>
              <a:rPr lang="uk-UA" dirty="0">
                <a:solidFill>
                  <a:srgbClr val="002060"/>
                </a:solidFill>
              </a:rPr>
              <a:t>наркотиків </a:t>
            </a:r>
            <a:r>
              <a:rPr lang="uk-UA" dirty="0" smtClean="0">
                <a:solidFill>
                  <a:srgbClr val="002060"/>
                </a:solidFill>
              </a:rPr>
              <a:t>, </a:t>
            </a:r>
            <a:r>
              <a:rPr lang="uk-UA" dirty="0">
                <a:solidFill>
                  <a:srgbClr val="002060"/>
                </a:solidFill>
              </a:rPr>
              <a:t>крадіжок </a:t>
            </a:r>
            <a:r>
              <a:rPr lang="uk-UA" dirty="0" smtClean="0">
                <a:solidFill>
                  <a:srgbClr val="002060"/>
                </a:solidFill>
              </a:rPr>
              <a:t>, лихослів’я, зривів уроків, вандалізму, знущання </a:t>
            </a:r>
            <a:r>
              <a:rPr lang="uk-UA" dirty="0">
                <a:solidFill>
                  <a:srgbClr val="002060"/>
                </a:solidFill>
              </a:rPr>
              <a:t>з </a:t>
            </a:r>
            <a:r>
              <a:rPr lang="uk-UA" dirty="0" smtClean="0">
                <a:solidFill>
                  <a:srgbClr val="002060"/>
                </a:solidFill>
              </a:rPr>
              <a:t>тварин, обману </a:t>
            </a:r>
            <a:r>
              <a:rPr lang="uk-UA" dirty="0">
                <a:solidFill>
                  <a:srgbClr val="002060"/>
                </a:solidFill>
              </a:rPr>
              <a:t>дітей і </a:t>
            </a:r>
            <a:r>
              <a:rPr lang="uk-UA" dirty="0" smtClean="0">
                <a:solidFill>
                  <a:srgbClr val="002060"/>
                </a:solidFill>
              </a:rPr>
              <a:t>педагогів. Систематично проводяться </a:t>
            </a:r>
            <a:r>
              <a:rPr lang="uk-UA" dirty="0">
                <a:solidFill>
                  <a:srgbClr val="002060"/>
                </a:solidFill>
              </a:rPr>
              <a:t>інструктажі та навчання з охорони праці, безпеки життєдіяльності, пожежної безпеки, правил поведінки в умовах надзвичайних ситуацій, зокрема під час дії воєнного </a:t>
            </a:r>
            <a:r>
              <a:rPr lang="uk-UA" dirty="0" smtClean="0">
                <a:solidFill>
                  <a:srgbClr val="002060"/>
                </a:solidFill>
              </a:rPr>
              <a:t>стану.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Педагогічні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працівники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 smtClean="0">
                <a:solidFill>
                  <a:srgbClr val="002060"/>
                </a:solidFill>
              </a:rPr>
              <a:t>адміністрація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в </a:t>
            </a:r>
            <a:r>
              <a:rPr lang="ru-RU" dirty="0" err="1">
                <a:solidFill>
                  <a:srgbClr val="002060"/>
                </a:solidFill>
              </a:rPr>
              <a:t>разі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нещасного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випадку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діють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встановленому</a:t>
            </a:r>
            <a:r>
              <a:rPr lang="ru-RU" dirty="0">
                <a:solidFill>
                  <a:srgbClr val="002060"/>
                </a:solidFill>
              </a:rPr>
              <a:t> порядку та </a:t>
            </a:r>
            <a:r>
              <a:rPr lang="ru-RU" dirty="0" err="1">
                <a:solidFill>
                  <a:srgbClr val="002060"/>
                </a:solidFill>
              </a:rPr>
              <a:t>знають</a:t>
            </a:r>
            <a:r>
              <a:rPr lang="ru-RU" dirty="0">
                <a:solidFill>
                  <a:srgbClr val="002060"/>
                </a:solidFill>
              </a:rPr>
              <a:t> алгоритм </a:t>
            </a:r>
            <a:r>
              <a:rPr lang="ru-RU" dirty="0" err="1">
                <a:solidFill>
                  <a:srgbClr val="002060"/>
                </a:solidFill>
              </a:rPr>
              <a:t>реагування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на </a:t>
            </a:r>
            <a:r>
              <a:rPr lang="ru-RU" dirty="0" err="1" smtClean="0">
                <a:solidFill>
                  <a:srgbClr val="002060"/>
                </a:solidFill>
              </a:rPr>
              <a:t>випадки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травмування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учнів</a:t>
            </a:r>
            <a:r>
              <a:rPr lang="ru-RU" dirty="0">
                <a:solidFill>
                  <a:srgbClr val="002060"/>
                </a:solidFill>
              </a:rPr>
              <a:t>. </a:t>
            </a:r>
            <a:endParaRPr lang="uk-UA" dirty="0">
              <a:solidFill>
                <a:srgbClr val="002060"/>
              </a:solidFill>
            </a:endParaRPr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1711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486" y="91440"/>
            <a:ext cx="10394707" cy="1110343"/>
          </a:xfrm>
        </p:spPr>
        <p:txBody>
          <a:bodyPr/>
          <a:lstStyle/>
          <a:p>
            <a:pPr algn="ctr"/>
            <a:r>
              <a:rPr lang="uk-UA" dirty="0"/>
              <a:t>ОС СПОВНЕНЕ ДОВІРИ</a:t>
            </a:r>
            <a:endParaRPr lang="en-US" dirty="0"/>
          </a:p>
        </p:txBody>
      </p:sp>
      <p:sp>
        <p:nvSpPr>
          <p:cNvPr id="7" name="Прямокутник 6"/>
          <p:cNvSpPr/>
          <p:nvPr/>
        </p:nvSpPr>
        <p:spPr>
          <a:xfrm>
            <a:off x="287383" y="1201783"/>
            <a:ext cx="112863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rgbClr val="009900"/>
                </a:solidFill>
              </a:rPr>
              <a:t>                                                        </a:t>
            </a:r>
            <a:r>
              <a:rPr lang="uk-UA" sz="2800" dirty="0" smtClean="0">
                <a:solidFill>
                  <a:srgbClr val="FF9900"/>
                </a:solidFill>
              </a:rPr>
              <a:t>Ключове </a:t>
            </a:r>
            <a:r>
              <a:rPr lang="uk-UA" sz="2800" dirty="0">
                <a:solidFill>
                  <a:srgbClr val="FF9900"/>
                </a:solidFill>
              </a:rPr>
              <a:t>питання №2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Наскільки </a:t>
            </a:r>
            <a:r>
              <a:rPr lang="uk-UA" sz="2800" dirty="0">
                <a:solidFill>
                  <a:srgbClr val="002060"/>
                </a:solidFill>
              </a:rPr>
              <a:t>педагоги, батьки та учні співпрацюють і довіряють одне одному (виховний простір сповнений довіри)?</a:t>
            </a:r>
          </a:p>
          <a:p>
            <a:r>
              <a:rPr lang="uk-UA" sz="2800" dirty="0"/>
              <a:t> </a:t>
            </a:r>
            <a:r>
              <a:rPr lang="uk-UA" sz="2800" dirty="0" smtClean="0"/>
              <a:t>                                        </a:t>
            </a:r>
            <a:r>
              <a:rPr lang="uk-UA" sz="2800" dirty="0" smtClean="0">
                <a:solidFill>
                  <a:srgbClr val="FF9900"/>
                </a:solidFill>
              </a:rPr>
              <a:t>Критерії </a:t>
            </a:r>
            <a:r>
              <a:rPr lang="uk-UA" sz="2800" dirty="0">
                <a:solidFill>
                  <a:srgbClr val="FF9900"/>
                </a:solidFill>
              </a:rPr>
              <a:t>оцінювання виховного простору: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Відповідність  </a:t>
            </a:r>
            <a:r>
              <a:rPr lang="uk-UA" sz="2800" dirty="0">
                <a:solidFill>
                  <a:srgbClr val="002060"/>
                </a:solidFill>
              </a:rPr>
              <a:t>управління ЗЗСО та стилю спілкування працівників школи з учнями і батьками демократичним принципам (сповнений довіри, демократичний).</a:t>
            </a:r>
          </a:p>
          <a:p>
            <a:r>
              <a:rPr lang="uk-UA" sz="2800" dirty="0">
                <a:solidFill>
                  <a:srgbClr val="002060"/>
                </a:solidFill>
              </a:rPr>
              <a:t>Можливості участі учнів, батьків та громадськості, місцевих громадських об’єднань у плануванні і проведенні виховних справ (проектів) (сповнений довіри, </a:t>
            </a:r>
            <a:r>
              <a:rPr lang="uk-UA" sz="2800" dirty="0" smtClean="0">
                <a:solidFill>
                  <a:srgbClr val="002060"/>
                </a:solidFill>
              </a:rPr>
              <a:t>відкритий).</a:t>
            </a:r>
          </a:p>
          <a:p>
            <a:endParaRPr lang="uk-UA" sz="2800" dirty="0"/>
          </a:p>
          <a:p>
            <a:endParaRPr lang="uk-UA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7931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246" y="182879"/>
            <a:ext cx="6688183" cy="3644537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418011" y="3827417"/>
            <a:ext cx="109597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9900"/>
                </a:solidFill>
              </a:rPr>
              <a:t>Аргументи та факти: </a:t>
            </a:r>
          </a:p>
          <a:p>
            <a:r>
              <a:rPr lang="uk-UA" dirty="0">
                <a:solidFill>
                  <a:srgbClr val="002060"/>
                </a:solidFill>
              </a:rPr>
              <a:t>Майже 27%  опитаних своїми відповідями на запитання анкети підтвердили, що в школі існує взаєморозуміння та співпраця між учасниками освітнього процесу. </a:t>
            </a:r>
          </a:p>
          <a:p>
            <a:r>
              <a:rPr lang="uk-UA" dirty="0">
                <a:solidFill>
                  <a:srgbClr val="FF9900"/>
                </a:solidFill>
              </a:rPr>
              <a:t>Теза: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Виховний </a:t>
            </a:r>
            <a:r>
              <a:rPr lang="uk-UA" dirty="0">
                <a:solidFill>
                  <a:srgbClr val="002060"/>
                </a:solidFill>
              </a:rPr>
              <a:t>простір можна визнати таким, у якому учасники освітнього процесу в певній мірі  довіряють  одне одному та співпрацюють у розв’язанні суспільно значущих і особистих проблем.</a:t>
            </a:r>
          </a:p>
        </p:txBody>
      </p:sp>
    </p:spTree>
    <p:extLst>
      <p:ext uri="{BB962C8B-B14F-4D97-AF65-F5344CB8AC3E}">
        <p14:creationId xmlns:p14="http://schemas.microsoft.com/office/powerpoint/2010/main" val="4251955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57" y="130629"/>
            <a:ext cx="11265771" cy="1619794"/>
          </a:xfrm>
        </p:spPr>
        <p:txBody>
          <a:bodyPr>
            <a:noAutofit/>
          </a:bodyPr>
          <a:lstStyle/>
          <a:p>
            <a:pPr algn="ctr"/>
            <a:r>
              <a:rPr lang="uk-UA" sz="4800" dirty="0" smtClean="0"/>
              <a:t>На шляху до освітнього середовища, сповненого довіри</a:t>
            </a:r>
            <a:endParaRPr lang="uk-UA" sz="4800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/>
          </p:nvPr>
        </p:nvSpPr>
        <p:spPr>
          <a:xfrm>
            <a:off x="326571" y="901337"/>
            <a:ext cx="11386457" cy="57171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2400" b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uk-UA" sz="24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Учителі найчастіше допомагають учням у навчанні, консультують, радять: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8кл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.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– 78,05%; 10 </a:t>
            </a:r>
            <a:r>
              <a:rPr lang="uk-UA" sz="2400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.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– 40,74%;  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Педагоги -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89%; 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У  школі є </a:t>
            </a:r>
            <a:r>
              <a:rPr lang="uk-UA" sz="2400" b="1" dirty="0">
                <a:solidFill>
                  <a:srgbClr val="002060"/>
                </a:solidFill>
                <a:cs typeface="Arial" panose="020B0604020202020204" pitchFamily="34" charset="0"/>
              </a:rPr>
              <a:t>педагоги, яким учні цілком </a:t>
            </a:r>
            <a:r>
              <a:rPr lang="uk-UA" sz="2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довіряють.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Дирекція загалом справедливо оцінює роботу педагогів .</a:t>
            </a:r>
            <a:endParaRPr lang="uk-UA" sz="24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Чи </a:t>
            </a:r>
            <a:r>
              <a:rPr lang="ru-RU" sz="2400" dirty="0" err="1">
                <a:solidFill>
                  <a:srgbClr val="002060"/>
                </a:solidFill>
              </a:rPr>
              <a:t>бувало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що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вчителі</a:t>
            </a:r>
            <a:r>
              <a:rPr lang="ru-RU" sz="2400" dirty="0">
                <a:solidFill>
                  <a:srgbClr val="002060"/>
                </a:solidFill>
              </a:rPr>
              <a:t> переходили в </a:t>
            </a:r>
            <a:r>
              <a:rPr lang="ru-RU" sz="2400" dirty="0" err="1">
                <a:solidFill>
                  <a:srgbClr val="002060"/>
                </a:solidFill>
              </a:rPr>
              <a:t>розмові</a:t>
            </a:r>
            <a:r>
              <a:rPr lang="ru-RU" sz="2400" dirty="0">
                <a:solidFill>
                  <a:srgbClr val="002060"/>
                </a:solidFill>
              </a:rPr>
              <a:t> з Тобою, </a:t>
            </a:r>
            <a:r>
              <a:rPr lang="ru-RU" sz="2400" dirty="0" err="1">
                <a:solidFill>
                  <a:srgbClr val="002060"/>
                </a:solidFill>
              </a:rPr>
              <a:t>іншими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учнями</a:t>
            </a:r>
            <a:r>
              <a:rPr lang="ru-RU" sz="2400" dirty="0">
                <a:solidFill>
                  <a:srgbClr val="002060"/>
                </a:solidFill>
              </a:rPr>
              <a:t> на крик,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dirty="0" err="1" smtClean="0">
                <a:solidFill>
                  <a:srgbClr val="002060"/>
                </a:solidFill>
              </a:rPr>
              <a:t>погрожували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чи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наприклад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ображали</a:t>
            </a:r>
            <a:r>
              <a:rPr lang="ru-RU" sz="2400" dirty="0" smtClean="0">
                <a:solidFill>
                  <a:srgbClr val="002060"/>
                </a:solidFill>
              </a:rPr>
              <a:t>?</a:t>
            </a:r>
            <a:r>
              <a:rPr lang="uk-UA" sz="2400" dirty="0">
                <a:solidFill>
                  <a:srgbClr val="002060"/>
                </a:solidFill>
              </a:rPr>
              <a:t> </a:t>
            </a:r>
            <a:r>
              <a:rPr lang="uk-UA" sz="2400" dirty="0" smtClean="0">
                <a:solidFill>
                  <a:srgbClr val="002060"/>
                </a:solidFill>
              </a:rPr>
              <a:t>  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8 </a:t>
            </a:r>
            <a:r>
              <a:rPr lang="uk-UA" sz="2400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. – 2,4%; 10 </a:t>
            </a:r>
            <a:r>
              <a:rPr lang="uk-UA" sz="2400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. – 11,1%; </a:t>
            </a:r>
          </a:p>
        </p:txBody>
      </p:sp>
    </p:spTree>
    <p:extLst>
      <p:ext uri="{BB962C8B-B14F-4D97-AF65-F5344CB8AC3E}">
        <p14:creationId xmlns:p14="http://schemas.microsoft.com/office/powerpoint/2010/main" val="1930350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74320" y="339634"/>
            <a:ext cx="112471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Учителі не завжди справедливо оцінюють навчальні досягнення учнів:</a:t>
            </a:r>
          </a:p>
          <a:p>
            <a:r>
              <a:rPr lang="uk-UA" sz="2800" dirty="0" smtClean="0">
                <a:solidFill>
                  <a:srgbClr val="FF9900"/>
                </a:solidFill>
              </a:rPr>
              <a:t>4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 – 2,44%; 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4,3%;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- 6 %;  Педагоги – 5,3%; Батьки – 6,8</a:t>
            </a:r>
            <a:r>
              <a:rPr lang="uk-UA" sz="2800" dirty="0" smtClean="0">
                <a:solidFill>
                  <a:srgbClr val="FF9900"/>
                </a:solidFill>
              </a:rPr>
              <a:t>%;</a:t>
            </a:r>
            <a:endParaRPr lang="uk-UA" sz="2800" dirty="0">
              <a:solidFill>
                <a:srgbClr val="FF9900"/>
              </a:solidFill>
            </a:endParaRPr>
          </a:p>
          <a:p>
            <a:r>
              <a:rPr lang="uk-UA" sz="2800" dirty="0">
                <a:solidFill>
                  <a:srgbClr val="002060"/>
                </a:solidFill>
              </a:rPr>
              <a:t>Частина учнів готова в школі  вільно висловлювати свої </a:t>
            </a:r>
            <a:r>
              <a:rPr lang="uk-UA" sz="2800" dirty="0" smtClean="0">
                <a:solidFill>
                  <a:srgbClr val="002060"/>
                </a:solidFill>
              </a:rPr>
              <a:t>думки:</a:t>
            </a:r>
            <a:endParaRPr lang="uk-UA" sz="2800" dirty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–82,93 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81,48%;  Педагоги – 83, 67%;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Учні нікому з педагогів не довіряють: </a:t>
            </a:r>
            <a:r>
              <a:rPr lang="uk-UA" sz="2800" dirty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7,32%;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7,41%;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Частина батьків не довіряє </a:t>
            </a:r>
            <a:r>
              <a:rPr lang="uk-UA" sz="2800" dirty="0" smtClean="0">
                <a:solidFill>
                  <a:srgbClr val="002060"/>
                </a:solidFill>
              </a:rPr>
              <a:t>педагогам/вчителям – </a:t>
            </a:r>
            <a:r>
              <a:rPr lang="uk-UA" sz="2800" dirty="0">
                <a:solidFill>
                  <a:srgbClr val="002060"/>
                </a:solidFill>
              </a:rPr>
              <a:t>батькам ( на думку дітей</a:t>
            </a:r>
            <a:r>
              <a:rPr lang="uk-UA" sz="2800" dirty="0" smtClean="0">
                <a:solidFill>
                  <a:srgbClr val="002060"/>
                </a:solidFill>
              </a:rPr>
              <a:t>);</a:t>
            </a:r>
            <a:endParaRPr lang="uk-UA" sz="2800" dirty="0">
              <a:solidFill>
                <a:srgbClr val="002060"/>
              </a:solidFill>
            </a:endParaRPr>
          </a:p>
          <a:p>
            <a:r>
              <a:rPr lang="uk-UA" sz="2800" dirty="0">
                <a:solidFill>
                  <a:srgbClr val="002060"/>
                </a:solidFill>
              </a:rPr>
              <a:t>Довіряє </a:t>
            </a:r>
            <a:r>
              <a:rPr lang="uk-UA" sz="2800" dirty="0" smtClean="0">
                <a:solidFill>
                  <a:srgbClr val="002060"/>
                </a:solidFill>
              </a:rPr>
              <a:t>більшості: </a:t>
            </a:r>
            <a:r>
              <a:rPr lang="uk-UA" sz="2800" dirty="0">
                <a:solidFill>
                  <a:srgbClr val="FF9900"/>
                </a:solidFill>
              </a:rPr>
              <a:t>10кл</a:t>
            </a:r>
            <a:r>
              <a:rPr lang="uk-UA" sz="2800" dirty="0" smtClean="0">
                <a:solidFill>
                  <a:srgbClr val="FF9900"/>
                </a:solidFill>
              </a:rPr>
              <a:t>. - </a:t>
            </a:r>
            <a:r>
              <a:rPr lang="uk-UA" sz="2800" dirty="0">
                <a:solidFill>
                  <a:srgbClr val="FF9900"/>
                </a:solidFill>
              </a:rPr>
              <a:t>44,44</a:t>
            </a:r>
            <a:r>
              <a:rPr lang="uk-UA" sz="2800" dirty="0" smtClean="0">
                <a:solidFill>
                  <a:srgbClr val="FF9900"/>
                </a:solidFill>
              </a:rPr>
              <a:t>%; </a:t>
            </a:r>
            <a:r>
              <a:rPr lang="uk-UA" sz="2800" dirty="0">
                <a:solidFill>
                  <a:srgbClr val="002060"/>
                </a:solidFill>
              </a:rPr>
              <a:t>Довіряє усім: </a:t>
            </a:r>
            <a:r>
              <a:rPr lang="uk-UA" sz="2800" dirty="0">
                <a:solidFill>
                  <a:srgbClr val="FF9900"/>
                </a:solidFill>
              </a:rPr>
              <a:t>10кл</a:t>
            </a:r>
            <a:r>
              <a:rPr lang="uk-UA" sz="2800" dirty="0" smtClean="0">
                <a:solidFill>
                  <a:srgbClr val="FF9900"/>
                </a:solidFill>
              </a:rPr>
              <a:t>. - 14,81%; </a:t>
            </a:r>
            <a:r>
              <a:rPr lang="uk-UA" sz="2800" dirty="0">
                <a:solidFill>
                  <a:srgbClr val="002060"/>
                </a:solidFill>
              </a:rPr>
              <a:t>Довіряють </a:t>
            </a:r>
            <a:r>
              <a:rPr lang="uk-UA" sz="2800" dirty="0" smtClean="0">
                <a:solidFill>
                  <a:srgbClr val="002060"/>
                </a:solidFill>
              </a:rPr>
              <a:t>декому </a:t>
            </a:r>
            <a:r>
              <a:rPr lang="uk-UA" sz="2800" dirty="0" smtClean="0">
                <a:solidFill>
                  <a:srgbClr val="FF9900"/>
                </a:solidFill>
              </a:rPr>
              <a:t>- 10кл.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FF9900"/>
                </a:solidFill>
              </a:rPr>
              <a:t>-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FF9900"/>
                </a:solidFill>
              </a:rPr>
              <a:t>7,41%;</a:t>
            </a:r>
            <a:endParaRPr lang="uk-UA" sz="2800" dirty="0">
              <a:solidFill>
                <a:srgbClr val="FF9900"/>
              </a:solidFill>
            </a:endParaRPr>
          </a:p>
          <a:p>
            <a:r>
              <a:rPr lang="uk-UA" sz="2800" dirty="0">
                <a:solidFill>
                  <a:srgbClr val="002060"/>
                </a:solidFill>
              </a:rPr>
              <a:t>На думку частини вчителів </a:t>
            </a:r>
            <a:r>
              <a:rPr lang="uk-UA" sz="2800" dirty="0" smtClean="0">
                <a:solidFill>
                  <a:srgbClr val="002060"/>
                </a:solidFill>
              </a:rPr>
              <a:t>та </a:t>
            </a:r>
            <a:r>
              <a:rPr lang="uk-UA" sz="2800" dirty="0">
                <a:solidFill>
                  <a:srgbClr val="002060"/>
                </a:solidFill>
              </a:rPr>
              <a:t>педагогів дирекція чинить тиск </a:t>
            </a:r>
            <a:r>
              <a:rPr lang="uk-UA" sz="2800" dirty="0">
                <a:solidFill>
                  <a:srgbClr val="FF9900"/>
                </a:solidFill>
              </a:rPr>
              <a:t>(2,04%), </a:t>
            </a:r>
            <a:r>
              <a:rPr lang="uk-UA" sz="2800" dirty="0">
                <a:solidFill>
                  <a:srgbClr val="002060"/>
                </a:solidFill>
              </a:rPr>
              <a:t>так, тиснули окремі батьки  </a:t>
            </a:r>
            <a:r>
              <a:rPr lang="uk-UA" sz="2800" dirty="0">
                <a:solidFill>
                  <a:srgbClr val="FF9900"/>
                </a:solidFill>
              </a:rPr>
              <a:t>(2,04</a:t>
            </a:r>
            <a:r>
              <a:rPr lang="uk-UA" sz="2800" dirty="0" smtClean="0">
                <a:solidFill>
                  <a:srgbClr val="FF9900"/>
                </a:solidFill>
              </a:rPr>
              <a:t>%).</a:t>
            </a:r>
            <a:endParaRPr lang="uk-UA" sz="28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380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182880" y="261257"/>
            <a:ext cx="1136468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</a:rPr>
              <a:t>Основним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критерієм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який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характеризує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якість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освітнього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середовища</a:t>
            </a:r>
            <a:r>
              <a:rPr lang="ru-RU" sz="2400" dirty="0">
                <a:solidFill>
                  <a:srgbClr val="002060"/>
                </a:solidFill>
              </a:rPr>
              <a:t>, є </a:t>
            </a:r>
            <a:r>
              <a:rPr lang="ru-RU" sz="2400" dirty="0" err="1">
                <a:solidFill>
                  <a:srgbClr val="002060"/>
                </a:solidFill>
              </a:rPr>
              <a:t>довіра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між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учасниками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освітнього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процесу</a:t>
            </a:r>
            <a:r>
              <a:rPr lang="ru-RU" sz="2400" dirty="0">
                <a:solidFill>
                  <a:srgbClr val="002060"/>
                </a:solidFill>
              </a:rPr>
              <a:t> – </a:t>
            </a:r>
            <a:r>
              <a:rPr lang="ru-RU" sz="2400" dirty="0" err="1">
                <a:solidFill>
                  <a:srgbClr val="002060"/>
                </a:solidFill>
              </a:rPr>
              <a:t>учнями</a:t>
            </a:r>
            <a:r>
              <a:rPr lang="ru-RU" sz="2400" dirty="0">
                <a:solidFill>
                  <a:srgbClr val="002060"/>
                </a:solidFill>
              </a:rPr>
              <a:t>, батьками, </a:t>
            </a:r>
            <a:r>
              <a:rPr lang="ru-RU" sz="2400" dirty="0" smtClean="0">
                <a:solidFill>
                  <a:srgbClr val="002060"/>
                </a:solidFill>
              </a:rPr>
              <a:t>учителями.</a:t>
            </a:r>
            <a:endParaRPr lang="uk-UA" sz="2400" dirty="0" smtClean="0">
              <a:solidFill>
                <a:srgbClr val="002060"/>
              </a:solidFill>
            </a:endParaRPr>
          </a:p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Правила </a:t>
            </a:r>
            <a:r>
              <a:rPr lang="uk-UA" sz="2400" dirty="0">
                <a:solidFill>
                  <a:srgbClr val="002060"/>
                </a:solidFill>
              </a:rPr>
              <a:t>поведінки усіх учасників освітнього процесу в закладі </a:t>
            </a:r>
            <a:r>
              <a:rPr lang="uk-UA" sz="2400" dirty="0" smtClean="0">
                <a:solidFill>
                  <a:srgbClr val="002060"/>
                </a:solidFill>
              </a:rPr>
              <a:t>освіти забезпечують </a:t>
            </a:r>
            <a:r>
              <a:rPr lang="uk-UA" sz="2400" dirty="0">
                <a:solidFill>
                  <a:srgbClr val="002060"/>
                </a:solidFill>
              </a:rPr>
              <a:t>дотримання етичних норм, повагу до гідності, прав і </a:t>
            </a:r>
            <a:r>
              <a:rPr lang="uk-UA" sz="2400" dirty="0" smtClean="0">
                <a:solidFill>
                  <a:srgbClr val="002060"/>
                </a:solidFill>
              </a:rPr>
              <a:t>свобод.</a:t>
            </a:r>
          </a:p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Оцінювання переважно </a:t>
            </a:r>
            <a:r>
              <a:rPr lang="uk-UA" sz="2400" dirty="0">
                <a:solidFill>
                  <a:srgbClr val="002060"/>
                </a:solidFill>
              </a:rPr>
              <a:t>справедливе та толерантне </a:t>
            </a:r>
            <a:r>
              <a:rPr lang="uk-UA" sz="2400" dirty="0" smtClean="0">
                <a:solidFill>
                  <a:srgbClr val="002060"/>
                </a:solidFill>
              </a:rPr>
              <a:t>.</a:t>
            </a:r>
            <a:endParaRPr lang="uk-UA" sz="2400" dirty="0">
              <a:solidFill>
                <a:srgbClr val="002060"/>
              </a:solidFill>
            </a:endParaRPr>
          </a:p>
          <a:p>
            <a:pPr algn="just"/>
            <a:r>
              <a:rPr lang="uk-UA" sz="2400" dirty="0">
                <a:solidFill>
                  <a:srgbClr val="002060"/>
                </a:solidFill>
              </a:rPr>
              <a:t>Існує співпраця </a:t>
            </a:r>
            <a:r>
              <a:rPr lang="uk-UA" sz="2400" dirty="0" smtClean="0">
                <a:solidFill>
                  <a:srgbClr val="002060"/>
                </a:solidFill>
              </a:rPr>
              <a:t>учнів, педагогів </a:t>
            </a:r>
            <a:r>
              <a:rPr lang="uk-UA" sz="2400" dirty="0">
                <a:solidFill>
                  <a:srgbClr val="002060"/>
                </a:solidFill>
              </a:rPr>
              <a:t>та адміністрації в розв’язанні </a:t>
            </a:r>
            <a:r>
              <a:rPr lang="uk-UA" sz="2400" dirty="0" err="1" smtClean="0">
                <a:solidFill>
                  <a:srgbClr val="002060"/>
                </a:solidFill>
              </a:rPr>
              <a:t>суспільнозначущих</a:t>
            </a:r>
            <a:r>
              <a:rPr lang="uk-UA" sz="2400" dirty="0" smtClean="0">
                <a:solidFill>
                  <a:srgbClr val="002060"/>
                </a:solidFill>
              </a:rPr>
              <a:t> </a:t>
            </a:r>
            <a:r>
              <a:rPr lang="uk-UA" sz="2400" dirty="0">
                <a:solidFill>
                  <a:srgbClr val="002060"/>
                </a:solidFill>
              </a:rPr>
              <a:t>та особистих життєвих </a:t>
            </a:r>
            <a:r>
              <a:rPr lang="uk-UA" sz="2400" dirty="0" smtClean="0">
                <a:solidFill>
                  <a:srgbClr val="002060"/>
                </a:solidFill>
              </a:rPr>
              <a:t>проблем.</a:t>
            </a:r>
          </a:p>
          <a:p>
            <a:pPr algn="just"/>
            <a:r>
              <a:rPr lang="ru-RU" sz="2400" dirty="0" err="1" smtClean="0">
                <a:solidFill>
                  <a:srgbClr val="002060"/>
                </a:solidFill>
              </a:rPr>
              <a:t>Здобувачі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освіти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вважають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що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учнів</a:t>
            </a:r>
            <a:r>
              <a:rPr lang="ru-RU" sz="2400" dirty="0">
                <a:solidFill>
                  <a:srgbClr val="002060"/>
                </a:solidFill>
              </a:rPr>
              <a:t>, над </a:t>
            </a:r>
            <a:r>
              <a:rPr lang="ru-RU" sz="2400" dirty="0" err="1">
                <a:solidFill>
                  <a:srgbClr val="002060"/>
                </a:solidFill>
              </a:rPr>
              <a:t>якими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збиткуються</a:t>
            </a:r>
            <a:r>
              <a:rPr lang="ru-RU" sz="2400" dirty="0" smtClean="0">
                <a:solidFill>
                  <a:srgbClr val="002060"/>
                </a:solidFill>
              </a:rPr>
              <a:t> у </a:t>
            </a:r>
            <a:r>
              <a:rPr lang="ru-RU" sz="2400" dirty="0" err="1">
                <a:solidFill>
                  <a:srgbClr val="002060"/>
                </a:solidFill>
              </a:rPr>
              <a:t>школі</a:t>
            </a:r>
            <a:r>
              <a:rPr lang="ru-RU" sz="2400" dirty="0">
                <a:solidFill>
                  <a:srgbClr val="002060"/>
                </a:solidFill>
              </a:rPr>
              <a:t> нема. </a:t>
            </a:r>
            <a:r>
              <a:rPr lang="ru-RU" sz="2400" dirty="0" err="1">
                <a:solidFill>
                  <a:srgbClr val="002060"/>
                </a:solidFill>
              </a:rPr>
              <a:t>Це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питання</a:t>
            </a:r>
            <a:r>
              <a:rPr lang="ru-RU" sz="2400" dirty="0">
                <a:solidFill>
                  <a:srgbClr val="002060"/>
                </a:solidFill>
              </a:rPr>
              <a:t> буде </a:t>
            </a:r>
            <a:r>
              <a:rPr lang="ru-RU" sz="2400" dirty="0" err="1">
                <a:solidFill>
                  <a:srgbClr val="002060"/>
                </a:solidFill>
              </a:rPr>
              <a:t>актуальним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завжди,тому</a:t>
            </a:r>
            <a:r>
              <a:rPr lang="ru-RU" sz="2400" dirty="0" smtClean="0">
                <a:solidFill>
                  <a:srgbClr val="002060"/>
                </a:solidFill>
              </a:rPr>
              <a:t> проводимо </a:t>
            </a:r>
            <a:r>
              <a:rPr lang="ru-RU" sz="2400" dirty="0" err="1" smtClean="0">
                <a:solidFill>
                  <a:srgbClr val="002060"/>
                </a:solidFill>
              </a:rPr>
              <a:t>постійний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моніторинг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Педагогічний </a:t>
            </a:r>
            <a:r>
              <a:rPr lang="uk-UA" sz="2400" dirty="0">
                <a:solidFill>
                  <a:srgbClr val="002060"/>
                </a:solidFill>
              </a:rPr>
              <a:t>колектив закладу освіти </a:t>
            </a:r>
            <a:r>
              <a:rPr lang="uk-UA" sz="2400" dirty="0" smtClean="0">
                <a:solidFill>
                  <a:srgbClr val="002060"/>
                </a:solidFill>
              </a:rPr>
              <a:t>робить значний вклад в те, </a:t>
            </a:r>
            <a:r>
              <a:rPr lang="uk-UA" sz="2400" dirty="0">
                <a:solidFill>
                  <a:srgbClr val="002060"/>
                </a:solidFill>
              </a:rPr>
              <a:t>щоб </a:t>
            </a:r>
            <a:r>
              <a:rPr lang="uk-UA" sz="2400" dirty="0" smtClean="0">
                <a:solidFill>
                  <a:srgbClr val="002060"/>
                </a:solidFill>
              </a:rPr>
              <a:t>освітній простір був вільним </a:t>
            </a:r>
            <a:r>
              <a:rPr lang="uk-UA" sz="2400" dirty="0">
                <a:solidFill>
                  <a:srgbClr val="002060"/>
                </a:solidFill>
              </a:rPr>
              <a:t>від будь-яких форм насильства та </a:t>
            </a:r>
            <a:r>
              <a:rPr lang="uk-UA" sz="2400" dirty="0" smtClean="0">
                <a:solidFill>
                  <a:srgbClr val="002060"/>
                </a:solidFill>
              </a:rPr>
              <a:t>дискримінації.</a:t>
            </a:r>
          </a:p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Більшість опитаних учнів стверджує, що відчуває себе </a:t>
            </a:r>
            <a:r>
              <a:rPr lang="uk-UA" sz="2400" dirty="0" err="1" smtClean="0">
                <a:solidFill>
                  <a:srgbClr val="002060"/>
                </a:solidFill>
              </a:rPr>
              <a:t>комфортно</a:t>
            </a:r>
            <a:r>
              <a:rPr lang="uk-UA" sz="2400" dirty="0" smtClean="0">
                <a:solidFill>
                  <a:srgbClr val="002060"/>
                </a:solidFill>
              </a:rPr>
              <a:t> і безпечно, з ними погодились батьки. Учасники освітнього процесу можуть звернутись по допомогу до педагогічних працівників.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49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0" y="91440"/>
            <a:ext cx="11377749" cy="1358537"/>
          </a:xfrm>
        </p:spPr>
        <p:txBody>
          <a:bodyPr>
            <a:normAutofit/>
          </a:bodyPr>
          <a:lstStyle/>
          <a:p>
            <a:r>
              <a:rPr lang="uk-UA" sz="4800" dirty="0" smtClean="0"/>
              <a:t>      ДЕМОКРАТИЧНЕ </a:t>
            </a:r>
            <a:r>
              <a:rPr lang="uk-UA" sz="4800" dirty="0"/>
              <a:t>ОСВІТНЄ СЕРЕДОВИЩЕ</a:t>
            </a:r>
            <a:endParaRPr lang="en-US" sz="4800" dirty="0"/>
          </a:p>
        </p:txBody>
      </p:sp>
      <p:sp>
        <p:nvSpPr>
          <p:cNvPr id="10" name="Прямокутник 9"/>
          <p:cNvSpPr/>
          <p:nvPr/>
        </p:nvSpPr>
        <p:spPr>
          <a:xfrm>
            <a:off x="313509" y="1449977"/>
            <a:ext cx="113124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                                                   </a:t>
            </a:r>
            <a:r>
              <a:rPr lang="uk-UA" sz="2800" dirty="0" smtClean="0">
                <a:solidFill>
                  <a:srgbClr val="FF9900"/>
                </a:solidFill>
              </a:rPr>
              <a:t>Ключове </a:t>
            </a:r>
            <a:r>
              <a:rPr lang="uk-UA" sz="2800" dirty="0">
                <a:solidFill>
                  <a:srgbClr val="FF9900"/>
                </a:solidFill>
              </a:rPr>
              <a:t>питання №</a:t>
            </a:r>
            <a:r>
              <a:rPr lang="uk-UA" sz="2800" dirty="0" smtClean="0">
                <a:solidFill>
                  <a:srgbClr val="FF9900"/>
                </a:solidFill>
              </a:rPr>
              <a:t>3.</a:t>
            </a:r>
            <a:endParaRPr lang="uk-UA" sz="2800" dirty="0">
              <a:solidFill>
                <a:srgbClr val="FF9900"/>
              </a:solidFill>
            </a:endParaRPr>
          </a:p>
          <a:p>
            <a:r>
              <a:rPr lang="uk-UA" sz="2800" dirty="0">
                <a:solidFill>
                  <a:srgbClr val="002060"/>
                </a:solidFill>
              </a:rPr>
              <a:t>Чи відповідають взаємовідносини між учасниками </a:t>
            </a:r>
            <a:r>
              <a:rPr lang="uk-UA" sz="2800" dirty="0" smtClean="0">
                <a:solidFill>
                  <a:srgbClr val="002060"/>
                </a:solidFill>
              </a:rPr>
              <a:t>освітнього процесу </a:t>
            </a:r>
            <a:r>
              <a:rPr lang="uk-UA" sz="2800" dirty="0">
                <a:solidFill>
                  <a:srgbClr val="002060"/>
                </a:solidFill>
              </a:rPr>
              <a:t>принципам демократії та вимогам чинного освітнього законодавства до управління ЗЗСО (демократичний виховний простір)? </a:t>
            </a:r>
          </a:p>
          <a:p>
            <a:r>
              <a:rPr lang="uk-UA" sz="2800" dirty="0" smtClean="0">
                <a:solidFill>
                  <a:srgbClr val="009900"/>
                </a:solidFill>
              </a:rPr>
              <a:t>                                </a:t>
            </a:r>
            <a:r>
              <a:rPr lang="uk-UA" sz="2800" dirty="0" smtClean="0">
                <a:solidFill>
                  <a:srgbClr val="FF9900"/>
                </a:solidFill>
              </a:rPr>
              <a:t>Критерії </a:t>
            </a:r>
            <a:r>
              <a:rPr lang="uk-UA" sz="2800" dirty="0">
                <a:solidFill>
                  <a:srgbClr val="FF9900"/>
                </a:solidFill>
              </a:rPr>
              <a:t>оцінювання виховного простору:</a:t>
            </a:r>
          </a:p>
          <a:p>
            <a:r>
              <a:rPr lang="uk-UA" dirty="0">
                <a:solidFill>
                  <a:srgbClr val="FF990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Відповідність  управління ЗЗСО та стилю спілкування працівників школи з учнями і батьками демократичним принципам (сповнений довіри, </a:t>
            </a:r>
            <a:r>
              <a:rPr lang="uk-UA" sz="2800" dirty="0" smtClean="0">
                <a:solidFill>
                  <a:srgbClr val="002060"/>
                </a:solidFill>
              </a:rPr>
              <a:t>демократичний).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76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937" y="248917"/>
            <a:ext cx="7001692" cy="3407959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04503" y="3855443"/>
            <a:ext cx="115736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C000"/>
                </a:solidFill>
              </a:rPr>
              <a:t>Аргументи та факти: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Можливість </a:t>
            </a:r>
            <a:r>
              <a:rPr lang="uk-UA" dirty="0">
                <a:solidFill>
                  <a:srgbClr val="002060"/>
                </a:solidFill>
              </a:rPr>
              <a:t>вільно творити власну ідентичність, особисті взаємини, планувати власне навчання та участь у позаурочній діяльності своїми відповідями підтвердили 29%  опитаних.</a:t>
            </a:r>
          </a:p>
          <a:p>
            <a:r>
              <a:rPr lang="uk-UA" dirty="0">
                <a:solidFill>
                  <a:srgbClr val="FF9900"/>
                </a:solidFill>
              </a:rPr>
              <a:t>Теза: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виховний </a:t>
            </a:r>
            <a:r>
              <a:rPr lang="uk-UA" dirty="0">
                <a:solidFill>
                  <a:srgbClr val="002060"/>
                </a:solidFill>
              </a:rPr>
              <a:t>простір  відповідає   принципам демократії.</a:t>
            </a:r>
          </a:p>
          <a:p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983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-1"/>
            <a:ext cx="11808822" cy="1449977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/>
              <a:t>На шляху до демократичного освітнього середовища</a:t>
            </a:r>
            <a:endParaRPr lang="uk-UA" sz="4400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/>
          </p:nvPr>
        </p:nvSpPr>
        <p:spPr>
          <a:xfrm>
            <a:off x="91440" y="1306286"/>
            <a:ext cx="11717383" cy="441524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Ставлення дирекції шкіл до учнівського самоврядування</a:t>
            </a:r>
            <a:r>
              <a:rPr lang="uk-UA" sz="2400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</a:rPr>
              <a:t>зважають на рішення:</a:t>
            </a: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8 </a:t>
            </a:r>
            <a:r>
              <a:rPr lang="uk-UA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. – 78,05%; 10 </a:t>
            </a:r>
            <a:r>
              <a:rPr lang="uk-UA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. – 37,04%; 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найчастіше зважають на рішення: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8 </a:t>
            </a:r>
            <a:r>
              <a:rPr lang="uk-UA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. – 17,07%; 10 </a:t>
            </a:r>
            <a:r>
              <a:rPr lang="uk-UA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. – 33,33%;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Батьківський та педагогічний  колектив школи залучають до розроблення стратегії / програми розвитку: </a:t>
            </a:r>
            <a:r>
              <a:rPr lang="uk-UA" dirty="0" smtClean="0">
                <a:solidFill>
                  <a:srgbClr val="FF9900"/>
                </a:solidFill>
              </a:rPr>
              <a:t>Педагоги – 79,59%; батьки – 18,69%;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Частина </a:t>
            </a:r>
            <a:r>
              <a:rPr lang="ru-RU" sz="2400" dirty="0" err="1" smtClean="0">
                <a:solidFill>
                  <a:srgbClr val="002060"/>
                </a:solidFill>
              </a:rPr>
              <a:t>учнів</a:t>
            </a:r>
            <a:r>
              <a:rPr lang="ru-RU" sz="2400" dirty="0" smtClean="0">
                <a:solidFill>
                  <a:srgbClr val="002060"/>
                </a:solidFill>
              </a:rPr>
              <a:t> не </a:t>
            </a:r>
            <a:r>
              <a:rPr lang="ru-RU" sz="2400" dirty="0" err="1" smtClean="0">
                <a:solidFill>
                  <a:srgbClr val="002060"/>
                </a:solidFill>
              </a:rPr>
              <a:t>бере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участі</a:t>
            </a:r>
            <a:r>
              <a:rPr lang="ru-RU" sz="2400" dirty="0" smtClean="0">
                <a:solidFill>
                  <a:srgbClr val="002060"/>
                </a:solidFill>
              </a:rPr>
              <a:t> у </a:t>
            </a:r>
            <a:r>
              <a:rPr lang="ru-RU" sz="2400" dirty="0" err="1" smtClean="0">
                <a:solidFill>
                  <a:srgbClr val="002060"/>
                </a:solidFill>
              </a:rPr>
              <a:t>виборах</a:t>
            </a:r>
            <a:r>
              <a:rPr lang="ru-RU" sz="2400" dirty="0" smtClean="0">
                <a:solidFill>
                  <a:srgbClr val="002060"/>
                </a:solidFill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</a:rPr>
              <a:t>органи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учнівського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самоврядування</a:t>
            </a:r>
            <a:r>
              <a:rPr lang="ru-RU" sz="2400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9900"/>
                </a:solidFill>
              </a:rPr>
              <a:t> </a:t>
            </a:r>
            <a:r>
              <a:rPr lang="ru-RU" dirty="0" smtClean="0">
                <a:solidFill>
                  <a:srgbClr val="FF9900"/>
                </a:solidFill>
              </a:rPr>
              <a:t>8кл. – 21,95%; 10 </a:t>
            </a:r>
            <a:r>
              <a:rPr lang="ru-RU" dirty="0" err="1" smtClean="0">
                <a:solidFill>
                  <a:srgbClr val="FF9900"/>
                </a:solidFill>
              </a:rPr>
              <a:t>кл</a:t>
            </a:r>
            <a:r>
              <a:rPr lang="ru-RU" dirty="0" smtClean="0">
                <a:solidFill>
                  <a:srgbClr val="FF9900"/>
                </a:solidFill>
              </a:rPr>
              <a:t>. – 48,15%; </a:t>
            </a:r>
          </a:p>
          <a:p>
            <a:pPr marL="0" indent="0">
              <a:buNone/>
            </a:pPr>
            <a:r>
              <a:rPr lang="ru-RU" sz="2400" dirty="0" err="1" smtClean="0">
                <a:solidFill>
                  <a:srgbClr val="002060"/>
                </a:solidFill>
              </a:rPr>
              <a:t>Незначна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частина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учнів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стверджує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що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виборів</a:t>
            </a:r>
            <a:r>
              <a:rPr lang="ru-RU" sz="2400" dirty="0" smtClean="0">
                <a:solidFill>
                  <a:srgbClr val="002060"/>
                </a:solidFill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</a:rPr>
              <a:t>органи</a:t>
            </a:r>
            <a:r>
              <a:rPr lang="ru-RU" sz="2400" dirty="0" smtClean="0">
                <a:solidFill>
                  <a:srgbClr val="002060"/>
                </a:solidFill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</a:rPr>
              <a:t>учнівського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самоврядування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ні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минулого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ні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цього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навчального</a:t>
            </a:r>
            <a:r>
              <a:rPr lang="ru-RU" sz="2400" dirty="0" smtClean="0">
                <a:solidFill>
                  <a:srgbClr val="002060"/>
                </a:solidFill>
              </a:rPr>
              <a:t> року не </a:t>
            </a:r>
            <a:r>
              <a:rPr lang="ru-RU" sz="2400" dirty="0" err="1" smtClean="0">
                <a:solidFill>
                  <a:srgbClr val="002060"/>
                </a:solidFill>
              </a:rPr>
              <a:t>було</a:t>
            </a:r>
            <a:r>
              <a:rPr lang="ru-RU" sz="2400" dirty="0" smtClean="0">
                <a:solidFill>
                  <a:srgbClr val="002060"/>
                </a:solidFill>
              </a:rPr>
              <a:t>: </a:t>
            </a:r>
            <a:r>
              <a:rPr lang="ru-RU" dirty="0" smtClean="0">
                <a:solidFill>
                  <a:srgbClr val="FF9900"/>
                </a:solidFill>
              </a:rPr>
              <a:t>8 </a:t>
            </a:r>
            <a:r>
              <a:rPr lang="ru-RU" dirty="0" err="1" smtClean="0">
                <a:solidFill>
                  <a:srgbClr val="FF9900"/>
                </a:solidFill>
              </a:rPr>
              <a:t>кл</a:t>
            </a:r>
            <a:r>
              <a:rPr lang="ru-RU" dirty="0" smtClean="0">
                <a:solidFill>
                  <a:srgbClr val="FF9900"/>
                </a:solidFill>
              </a:rPr>
              <a:t>. – 2,44%; 10 </a:t>
            </a:r>
            <a:r>
              <a:rPr lang="ru-RU" dirty="0" err="1" smtClean="0">
                <a:solidFill>
                  <a:srgbClr val="FF9900"/>
                </a:solidFill>
              </a:rPr>
              <a:t>кл</a:t>
            </a:r>
            <a:r>
              <a:rPr lang="ru-RU" dirty="0" smtClean="0">
                <a:solidFill>
                  <a:srgbClr val="FF9900"/>
                </a:solidFill>
              </a:rPr>
              <a:t>. – 3,70%; </a:t>
            </a:r>
          </a:p>
        </p:txBody>
      </p:sp>
    </p:spTree>
    <p:extLst>
      <p:ext uri="{BB962C8B-B14F-4D97-AF65-F5344CB8AC3E}">
        <p14:creationId xmlns:p14="http://schemas.microsoft.com/office/powerpoint/2010/main" val="929750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640079" y="1582341"/>
            <a:ext cx="107507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Частина </a:t>
            </a:r>
            <a:r>
              <a:rPr lang="ru-RU" dirty="0" err="1"/>
              <a:t>учнів</a:t>
            </a:r>
            <a:r>
              <a:rPr lang="ru-RU" dirty="0"/>
              <a:t> не </a:t>
            </a:r>
            <a:r>
              <a:rPr lang="ru-RU" dirty="0" err="1"/>
              <a:t>бачить</a:t>
            </a:r>
            <a:r>
              <a:rPr lang="ru-RU" dirty="0"/>
              <a:t> для себе </a:t>
            </a:r>
            <a:r>
              <a:rPr lang="ru-RU" dirty="0" err="1"/>
              <a:t>користі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учнівського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: 8 </a:t>
            </a:r>
            <a:r>
              <a:rPr lang="ru-RU" dirty="0" err="1"/>
              <a:t>кл</a:t>
            </a:r>
            <a:r>
              <a:rPr lang="ru-RU" dirty="0"/>
              <a:t>. – 4,88%; 10 </a:t>
            </a:r>
            <a:r>
              <a:rPr lang="ru-RU" dirty="0" err="1"/>
              <a:t>кл</a:t>
            </a:r>
            <a:r>
              <a:rPr lang="ru-RU" dirty="0"/>
              <a:t>. – 18,52%; </a:t>
            </a:r>
          </a:p>
          <a:p>
            <a:r>
              <a:rPr lang="ru-RU" dirty="0" err="1"/>
              <a:t>Незначна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 та педагогів </a:t>
            </a:r>
            <a:r>
              <a:rPr lang="ru-RU" dirty="0" err="1"/>
              <a:t>стверджує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учнівського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 не </a:t>
            </a:r>
            <a:r>
              <a:rPr lang="ru-RU" dirty="0" err="1"/>
              <a:t>звітували</a:t>
            </a:r>
            <a:r>
              <a:rPr lang="ru-RU" dirty="0"/>
              <a:t> перед ними: </a:t>
            </a:r>
          </a:p>
          <a:p>
            <a:r>
              <a:rPr lang="ru-RU" dirty="0"/>
              <a:t>8кл. – 2,44%; 10 </a:t>
            </a:r>
            <a:r>
              <a:rPr lang="ru-RU" dirty="0" err="1"/>
              <a:t>кл</a:t>
            </a:r>
            <a:r>
              <a:rPr lang="ru-RU" dirty="0"/>
              <a:t>. – 11,11%;  педагоги – 2,04%;</a:t>
            </a:r>
          </a:p>
          <a:p>
            <a:r>
              <a:rPr lang="ru-RU" dirty="0"/>
              <a:t>Частина </a:t>
            </a:r>
            <a:r>
              <a:rPr lang="ru-RU" dirty="0" err="1"/>
              <a:t>учнів</a:t>
            </a:r>
            <a:r>
              <a:rPr lang="ru-RU" dirty="0"/>
              <a:t> </a:t>
            </a:r>
            <a:r>
              <a:rPr lang="ru-RU" dirty="0" err="1"/>
              <a:t>стверджує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попередньо</a:t>
            </a:r>
            <a:r>
              <a:rPr lang="ru-RU" dirty="0"/>
              <a:t> не </a:t>
            </a:r>
            <a:r>
              <a:rPr lang="ru-RU" dirty="0" err="1"/>
              <a:t>обговорювали</a:t>
            </a:r>
            <a:r>
              <a:rPr lang="ru-RU" dirty="0"/>
              <a:t> з </a:t>
            </a:r>
            <a:r>
              <a:rPr lang="ru-RU" dirty="0" err="1"/>
              <a:t>класним</a:t>
            </a:r>
            <a:r>
              <a:rPr lang="ru-RU" dirty="0"/>
              <a:t> </a:t>
            </a:r>
            <a:r>
              <a:rPr lang="ru-RU" dirty="0" err="1"/>
              <a:t>керівником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включених</a:t>
            </a:r>
            <a:r>
              <a:rPr lang="ru-RU" dirty="0"/>
              <a:t> у план </a:t>
            </a:r>
            <a:r>
              <a:rPr lang="ru-RU" dirty="0" err="1"/>
              <a:t>позаурочних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та </a:t>
            </a:r>
            <a:r>
              <a:rPr lang="ru-RU" dirty="0" err="1"/>
              <a:t>проєктів</a:t>
            </a:r>
            <a:r>
              <a:rPr lang="ru-RU" dirty="0"/>
              <a:t>:</a:t>
            </a:r>
          </a:p>
          <a:p>
            <a:r>
              <a:rPr lang="ru-RU" dirty="0"/>
              <a:t>8 </a:t>
            </a:r>
            <a:r>
              <a:rPr lang="ru-RU" dirty="0" err="1"/>
              <a:t>кл</a:t>
            </a:r>
            <a:r>
              <a:rPr lang="ru-RU" dirty="0"/>
              <a:t>. – 21,95%; 10 кл.-7,41%  ;</a:t>
            </a:r>
            <a:r>
              <a:rPr lang="ru-RU" dirty="0" err="1"/>
              <a:t>обговорювали</a:t>
            </a:r>
            <a:r>
              <a:rPr lang="ru-RU" dirty="0"/>
              <a:t>- 10 </a:t>
            </a:r>
            <a:r>
              <a:rPr lang="ru-RU" dirty="0" err="1"/>
              <a:t>кл</a:t>
            </a:r>
            <a:r>
              <a:rPr lang="ru-RU" dirty="0"/>
              <a:t> – 51,85%</a:t>
            </a:r>
          </a:p>
          <a:p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знаєш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ru-RU" dirty="0"/>
              <a:t> правила, за </a:t>
            </a:r>
            <a:r>
              <a:rPr lang="ru-RU" dirty="0" err="1"/>
              <a:t>якими</a:t>
            </a:r>
            <a:r>
              <a:rPr lang="ru-RU" dirty="0"/>
              <a:t> у </a:t>
            </a:r>
            <a:r>
              <a:rPr lang="ru-RU" dirty="0" err="1"/>
              <a:t>школі</a:t>
            </a:r>
            <a:r>
              <a:rPr lang="ru-RU" dirty="0"/>
              <a:t> </a:t>
            </a:r>
            <a:r>
              <a:rPr lang="ru-RU" dirty="0" err="1"/>
              <a:t>організовано</a:t>
            </a:r>
            <a:r>
              <a:rPr lang="ru-RU" dirty="0"/>
              <a:t> </a:t>
            </a:r>
            <a:r>
              <a:rPr lang="ru-RU" dirty="0" err="1"/>
              <a:t>учнівське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? </a:t>
            </a:r>
          </a:p>
          <a:p>
            <a:r>
              <a:rPr lang="ru-RU" dirty="0"/>
              <a:t>Так, знаю – 58, 54% ; </a:t>
            </a:r>
            <a:r>
              <a:rPr lang="ru-RU" dirty="0" err="1"/>
              <a:t>учнів</a:t>
            </a:r>
            <a:r>
              <a:rPr lang="ru-RU" dirty="0"/>
              <a:t> 4-х </a:t>
            </a:r>
            <a:r>
              <a:rPr lang="ru-RU" dirty="0" err="1"/>
              <a:t>класів;не</a:t>
            </a:r>
            <a:r>
              <a:rPr lang="ru-RU" dirty="0"/>
              <a:t> </a:t>
            </a:r>
            <a:r>
              <a:rPr lang="ru-RU" dirty="0" err="1"/>
              <a:t>впевнений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знаю- 34, 15% </a:t>
            </a:r>
            <a:r>
              <a:rPr lang="ru-RU" dirty="0" err="1"/>
              <a:t>учнів</a:t>
            </a:r>
            <a:r>
              <a:rPr lang="ru-RU" dirty="0"/>
              <a:t> 4-х </a:t>
            </a:r>
            <a:r>
              <a:rPr lang="ru-RU" dirty="0" err="1"/>
              <a:t>класів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939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quarter" idx="13"/>
          </p:nvPr>
        </p:nvSpPr>
        <p:spPr>
          <a:xfrm>
            <a:off x="235132" y="391886"/>
            <a:ext cx="11129554" cy="50422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</a:rPr>
              <a:t>На підставі дослідження можна зробити висновок, що </a:t>
            </a:r>
            <a:r>
              <a:rPr lang="uk-UA" sz="2400" dirty="0" smtClean="0">
                <a:solidFill>
                  <a:srgbClr val="002060"/>
                </a:solidFill>
              </a:rPr>
              <a:t>учнівське самоврядування </a:t>
            </a:r>
            <a:r>
              <a:rPr lang="uk-UA" sz="2400" dirty="0">
                <a:solidFill>
                  <a:srgbClr val="002060"/>
                </a:solidFill>
              </a:rPr>
              <a:t>відіграє важливу роль у шкільному житті. Воно </a:t>
            </a:r>
            <a:r>
              <a:rPr lang="uk-UA" sz="2400" dirty="0" smtClean="0">
                <a:solidFill>
                  <a:srgbClr val="002060"/>
                </a:solidFill>
              </a:rPr>
              <a:t>сприяє представництву </a:t>
            </a:r>
            <a:r>
              <a:rPr lang="uk-UA" sz="2400" dirty="0">
                <a:solidFill>
                  <a:srgbClr val="002060"/>
                </a:solidFill>
              </a:rPr>
              <a:t>інтересів учнів та захисту їх прав, активній участі в </a:t>
            </a:r>
            <a:r>
              <a:rPr lang="uk-UA" sz="2400" dirty="0" smtClean="0">
                <a:solidFill>
                  <a:srgbClr val="002060"/>
                </a:solidFill>
              </a:rPr>
              <a:t>керуванні школою </a:t>
            </a:r>
            <a:r>
              <a:rPr lang="uk-UA" sz="2400" dirty="0">
                <a:solidFill>
                  <a:srgbClr val="002060"/>
                </a:solidFill>
              </a:rPr>
              <a:t>та організації позаурочних заходів. Ключовими посадами </a:t>
            </a:r>
            <a:r>
              <a:rPr lang="uk-UA" sz="2400" dirty="0" smtClean="0">
                <a:solidFill>
                  <a:srgbClr val="002060"/>
                </a:solidFill>
              </a:rPr>
              <a:t>учнівського самоврядування є президент </a:t>
            </a:r>
            <a:r>
              <a:rPr lang="uk-UA" sz="2400" dirty="0">
                <a:solidFill>
                  <a:srgbClr val="002060"/>
                </a:solidFill>
              </a:rPr>
              <a:t>та </a:t>
            </a:r>
            <a:r>
              <a:rPr lang="uk-UA" sz="2400" dirty="0" smtClean="0">
                <a:solidFill>
                  <a:srgbClr val="002060"/>
                </a:solidFill>
              </a:rPr>
              <a:t>старости, </a:t>
            </a:r>
            <a:r>
              <a:rPr lang="uk-UA" sz="2400" dirty="0">
                <a:solidFill>
                  <a:srgbClr val="002060"/>
                </a:solidFill>
              </a:rPr>
              <a:t>які обираються </a:t>
            </a:r>
            <a:r>
              <a:rPr lang="uk-UA" sz="2400" dirty="0" smtClean="0">
                <a:solidFill>
                  <a:srgbClr val="002060"/>
                </a:solidFill>
              </a:rPr>
              <a:t>учнями, підкреслюючи </a:t>
            </a:r>
            <a:r>
              <a:rPr lang="uk-UA" sz="2400" dirty="0">
                <a:solidFill>
                  <a:srgbClr val="002060"/>
                </a:solidFill>
              </a:rPr>
              <a:t>важливість демократичного вибору учнівських лідерів</a:t>
            </a:r>
            <a:r>
              <a:rPr lang="uk-UA" sz="2400" dirty="0" smtClean="0">
                <a:solidFill>
                  <a:srgbClr val="002060"/>
                </a:solidFill>
              </a:rPr>
              <a:t>.</a:t>
            </a:r>
            <a:endParaRPr lang="uk-UA" sz="24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</a:rPr>
              <a:t>Загалом, можна зауважити, що велика кількість учнів </a:t>
            </a:r>
            <a:r>
              <a:rPr lang="uk-UA" sz="2400" dirty="0" smtClean="0">
                <a:solidFill>
                  <a:srgbClr val="002060"/>
                </a:solidFill>
              </a:rPr>
              <a:t>демонструє активну </a:t>
            </a:r>
            <a:r>
              <a:rPr lang="uk-UA" sz="2400" dirty="0">
                <a:solidFill>
                  <a:srgbClr val="002060"/>
                </a:solidFill>
              </a:rPr>
              <a:t>участь у виборах до органів учнівського самоврядування, що </a:t>
            </a:r>
            <a:r>
              <a:rPr lang="uk-UA" sz="2400" dirty="0" smtClean="0">
                <a:solidFill>
                  <a:srgbClr val="002060"/>
                </a:solidFill>
              </a:rPr>
              <a:t>є позитивним </a:t>
            </a:r>
            <a:r>
              <a:rPr lang="uk-UA" sz="2400" dirty="0">
                <a:solidFill>
                  <a:srgbClr val="002060"/>
                </a:solidFill>
              </a:rPr>
              <a:t>сигналом. Однак, важливо </a:t>
            </a:r>
            <a:r>
              <a:rPr lang="uk-UA" sz="2400" dirty="0" smtClean="0">
                <a:solidFill>
                  <a:srgbClr val="002060"/>
                </a:solidFill>
              </a:rPr>
              <a:t>звернути увагу на тих, хто не брав участі, і спробувати залучити їх до процесів самоврядування, створивши стимули та надаючи більше інформації про переваги і можливості, які це надає</a:t>
            </a:r>
            <a:r>
              <a:rPr lang="uk-UA" sz="2400" dirty="0">
                <a:solidFill>
                  <a:srgbClr val="002060"/>
                </a:solidFill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39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91441" y="335846"/>
            <a:ext cx="1153450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Здобувачам освіти нашого закладу гарантовано  можливість висловити </a:t>
            </a:r>
            <a:r>
              <a:rPr lang="uk-UA" sz="2400" dirty="0">
                <a:solidFill>
                  <a:srgbClr val="002060"/>
                </a:solidFill>
              </a:rPr>
              <a:t>власну думку щодо організації </a:t>
            </a:r>
            <a:r>
              <a:rPr lang="uk-UA" sz="2400" dirty="0" smtClean="0">
                <a:solidFill>
                  <a:srgbClr val="002060"/>
                </a:solidFill>
              </a:rPr>
              <a:t>освітнього процесу </a:t>
            </a:r>
            <a:r>
              <a:rPr lang="uk-UA" sz="2400" dirty="0">
                <a:solidFill>
                  <a:srgbClr val="002060"/>
                </a:solidFill>
              </a:rPr>
              <a:t>на </a:t>
            </a:r>
            <a:r>
              <a:rPr lang="uk-UA" sz="2400" dirty="0" smtClean="0">
                <a:solidFill>
                  <a:srgbClr val="002060"/>
                </a:solidFill>
              </a:rPr>
              <a:t>сайті, сторінці </a:t>
            </a:r>
            <a:r>
              <a:rPr lang="uk-UA" sz="2400" dirty="0">
                <a:solidFill>
                  <a:srgbClr val="002060"/>
                </a:solidFill>
              </a:rPr>
              <a:t>у </a:t>
            </a:r>
            <a:r>
              <a:rPr lang="uk-UA" sz="2400" dirty="0" err="1">
                <a:solidFill>
                  <a:srgbClr val="002060"/>
                </a:solidFill>
              </a:rPr>
              <a:t>фейсбуці</a:t>
            </a:r>
            <a:r>
              <a:rPr lang="uk-UA" sz="2400" dirty="0">
                <a:solidFill>
                  <a:srgbClr val="002060"/>
                </a:solidFill>
              </a:rPr>
              <a:t>, батьківських зборах </a:t>
            </a:r>
            <a:r>
              <a:rPr lang="uk-UA" sz="2400" dirty="0" smtClean="0">
                <a:solidFill>
                  <a:srgbClr val="002060"/>
                </a:solidFill>
              </a:rPr>
              <a:t>. Свобода слова не обмежується.</a:t>
            </a:r>
          </a:p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У нашому закладі </a:t>
            </a:r>
            <a:r>
              <a:rPr lang="uk-UA" sz="2400" dirty="0" err="1" smtClean="0">
                <a:solidFill>
                  <a:srgbClr val="002060"/>
                </a:solidFill>
              </a:rPr>
              <a:t>результативно</a:t>
            </a:r>
            <a:r>
              <a:rPr lang="uk-UA" sz="2400" dirty="0" smtClean="0">
                <a:solidFill>
                  <a:srgbClr val="002060"/>
                </a:solidFill>
              </a:rPr>
              <a:t>  </a:t>
            </a:r>
            <a:r>
              <a:rPr lang="uk-UA" sz="2400" dirty="0">
                <a:solidFill>
                  <a:srgbClr val="002060"/>
                </a:solidFill>
              </a:rPr>
              <a:t>працюють органи </a:t>
            </a:r>
            <a:r>
              <a:rPr lang="uk-UA" sz="2400" dirty="0" smtClean="0">
                <a:solidFill>
                  <a:srgbClr val="002060"/>
                </a:solidFill>
              </a:rPr>
              <a:t>учнівського самоврядування</a:t>
            </a:r>
            <a:r>
              <a:rPr lang="uk-UA" sz="2400" dirty="0">
                <a:solidFill>
                  <a:srgbClr val="002060"/>
                </a:solidFill>
              </a:rPr>
              <a:t>, ініціюють виховні </a:t>
            </a:r>
            <a:r>
              <a:rPr lang="uk-UA" sz="2400" dirty="0" smtClean="0">
                <a:solidFill>
                  <a:srgbClr val="002060"/>
                </a:solidFill>
              </a:rPr>
              <a:t>заходи, беруть </a:t>
            </a:r>
            <a:r>
              <a:rPr lang="uk-UA" sz="2400" dirty="0">
                <a:solidFill>
                  <a:srgbClr val="002060"/>
                </a:solidFill>
              </a:rPr>
              <a:t>активну участь у житті школи. </a:t>
            </a:r>
            <a:r>
              <a:rPr lang="uk-UA" sz="2400" dirty="0" smtClean="0">
                <a:solidFill>
                  <a:srgbClr val="002060"/>
                </a:solidFill>
              </a:rPr>
              <a:t>Учні початкової школи не є учасниками учнівського самоврядування.  Коли </a:t>
            </a:r>
            <a:r>
              <a:rPr lang="uk-UA" sz="2400" dirty="0">
                <a:solidFill>
                  <a:srgbClr val="002060"/>
                </a:solidFill>
              </a:rPr>
              <a:t>члени учнівського самоврядування організовують виховні </a:t>
            </a:r>
            <a:r>
              <a:rPr lang="uk-UA" sz="2400" dirty="0" smtClean="0">
                <a:solidFill>
                  <a:srgbClr val="002060"/>
                </a:solidFill>
              </a:rPr>
              <a:t>заходи, </a:t>
            </a:r>
            <a:r>
              <a:rPr lang="uk-UA" sz="2400" dirty="0">
                <a:solidFill>
                  <a:srgbClr val="002060"/>
                </a:solidFill>
              </a:rPr>
              <a:t>проводять опитування щодо визначення потреб учнів, волонтерської діяльності,  то молодші школярі </a:t>
            </a:r>
            <a:r>
              <a:rPr lang="uk-UA" sz="2400" dirty="0" smtClean="0">
                <a:solidFill>
                  <a:srgbClr val="002060"/>
                </a:solidFill>
              </a:rPr>
              <a:t>також </a:t>
            </a:r>
            <a:r>
              <a:rPr lang="uk-UA" sz="2400" dirty="0">
                <a:solidFill>
                  <a:srgbClr val="002060"/>
                </a:solidFill>
              </a:rPr>
              <a:t>долучаються. Тому в такий спосіб причетні до участі  </a:t>
            </a:r>
            <a:r>
              <a:rPr lang="uk-UA" sz="2400" dirty="0" smtClean="0">
                <a:solidFill>
                  <a:srgbClr val="002060"/>
                </a:solidFill>
              </a:rPr>
              <a:t>в   діяльності  </a:t>
            </a:r>
            <a:r>
              <a:rPr lang="uk-UA" sz="2400" dirty="0">
                <a:solidFill>
                  <a:srgbClr val="002060"/>
                </a:solidFill>
              </a:rPr>
              <a:t>учнівського самоврядування .</a:t>
            </a:r>
          </a:p>
          <a:p>
            <a:pPr algn="just"/>
            <a:r>
              <a:rPr lang="uk-UA" sz="2400" dirty="0" smtClean="0">
                <a:solidFill>
                  <a:srgbClr val="002060"/>
                </a:solidFill>
              </a:rPr>
              <a:t>Більшість респондентів  зазначили</a:t>
            </a:r>
            <a:r>
              <a:rPr lang="uk-UA" sz="2400" dirty="0">
                <a:solidFill>
                  <a:srgbClr val="002060"/>
                </a:solidFill>
              </a:rPr>
              <a:t>, що </a:t>
            </a:r>
            <a:r>
              <a:rPr lang="uk-UA" sz="2400" dirty="0" smtClean="0">
                <a:solidFill>
                  <a:srgbClr val="002060"/>
                </a:solidFill>
              </a:rPr>
              <a:t>значна кількість</a:t>
            </a:r>
            <a:r>
              <a:rPr lang="uk-UA" sz="2400" dirty="0">
                <a:solidFill>
                  <a:srgbClr val="002060"/>
                </a:solidFill>
              </a:rPr>
              <a:t> </a:t>
            </a:r>
            <a:r>
              <a:rPr lang="uk-UA" sz="2400" dirty="0" smtClean="0">
                <a:solidFill>
                  <a:srgbClr val="002060"/>
                </a:solidFill>
              </a:rPr>
              <a:t>питань</a:t>
            </a:r>
            <a:r>
              <a:rPr lang="uk-UA" sz="2400" dirty="0">
                <a:solidFill>
                  <a:srgbClr val="002060"/>
                </a:solidFill>
              </a:rPr>
              <a:t>, які впливають на шкільне життя, обговорюються на педрадах </a:t>
            </a:r>
            <a:r>
              <a:rPr lang="uk-UA" sz="2400" dirty="0" smtClean="0">
                <a:solidFill>
                  <a:srgbClr val="002060"/>
                </a:solidFill>
              </a:rPr>
              <a:t>та загальношкільних </a:t>
            </a:r>
            <a:r>
              <a:rPr lang="uk-UA" sz="2400" dirty="0">
                <a:solidFill>
                  <a:srgbClr val="002060"/>
                </a:solidFill>
              </a:rPr>
              <a:t>батьківських </a:t>
            </a:r>
            <a:r>
              <a:rPr lang="uk-UA" sz="2400" dirty="0" smtClean="0">
                <a:solidFill>
                  <a:srgbClr val="002060"/>
                </a:solidFill>
              </a:rPr>
              <a:t>зборах</a:t>
            </a:r>
            <a:r>
              <a:rPr lang="uk-UA" sz="24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15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19" y="300446"/>
            <a:ext cx="11325497" cy="1018903"/>
          </a:xfrm>
        </p:spPr>
        <p:txBody>
          <a:bodyPr>
            <a:normAutofit/>
          </a:bodyPr>
          <a:lstStyle/>
          <a:p>
            <a:r>
              <a:rPr lang="uk-UA" dirty="0"/>
              <a:t>ПАТРІОТИЧНЕ ОСВІТНЄ СЕРЕДОВИЩЕ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69816" y="1201783"/>
            <a:ext cx="11429999" cy="41728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/>
              <a:t>                                                                  </a:t>
            </a:r>
            <a:r>
              <a:rPr lang="uk-UA" sz="2600" dirty="0" smtClean="0">
                <a:solidFill>
                  <a:srgbClr val="FF9900"/>
                </a:solidFill>
              </a:rPr>
              <a:t>Ключове питання </a:t>
            </a:r>
            <a:r>
              <a:rPr lang="uk-UA" sz="2600" dirty="0">
                <a:solidFill>
                  <a:srgbClr val="FF9900"/>
                </a:solidFill>
              </a:rPr>
              <a:t>№4.</a:t>
            </a:r>
          </a:p>
          <a:p>
            <a:pPr marL="0" indent="0">
              <a:buNone/>
            </a:pPr>
            <a:r>
              <a:rPr lang="uk-UA" sz="2600" dirty="0">
                <a:solidFill>
                  <a:srgbClr val="002060"/>
                </a:solidFill>
              </a:rPr>
              <a:t>У якій мірі учні ЗНЗ залучені до виховних справ (позакласної роботи) та громадської діяльності: </a:t>
            </a:r>
            <a:r>
              <a:rPr lang="uk-UA" sz="2600" dirty="0" err="1">
                <a:solidFill>
                  <a:srgbClr val="002060"/>
                </a:solidFill>
              </a:rPr>
              <a:t>волонтерства</a:t>
            </a:r>
            <a:r>
              <a:rPr lang="uk-UA" sz="2600" dirty="0">
                <a:solidFill>
                  <a:srgbClr val="002060"/>
                </a:solidFill>
              </a:rPr>
              <a:t>, членства у формальних і неформальних дитячих об’єднаннях тощо (виховний простір патріотичний та </a:t>
            </a:r>
            <a:r>
              <a:rPr lang="uk-UA" sz="2600" dirty="0" err="1">
                <a:solidFill>
                  <a:srgbClr val="002060"/>
                </a:solidFill>
              </a:rPr>
              <a:t>культуротворчий</a:t>
            </a:r>
            <a:r>
              <a:rPr lang="uk-UA" sz="2600" dirty="0">
                <a:solidFill>
                  <a:srgbClr val="002060"/>
                </a:solidFill>
              </a:rPr>
              <a:t>)?</a:t>
            </a:r>
          </a:p>
          <a:p>
            <a:pPr marL="0" indent="0">
              <a:buNone/>
            </a:pPr>
            <a:r>
              <a:rPr lang="uk-UA" sz="2600" dirty="0"/>
              <a:t> </a:t>
            </a:r>
            <a:r>
              <a:rPr lang="uk-UA" sz="2600" dirty="0" smtClean="0"/>
              <a:t>                                        </a:t>
            </a:r>
            <a:r>
              <a:rPr lang="uk-UA" sz="2600" dirty="0" smtClean="0">
                <a:solidFill>
                  <a:srgbClr val="FF9900"/>
                </a:solidFill>
              </a:rPr>
              <a:t>Критерії </a:t>
            </a:r>
            <a:r>
              <a:rPr lang="uk-UA" sz="2600" dirty="0">
                <a:solidFill>
                  <a:srgbClr val="FF9900"/>
                </a:solidFill>
              </a:rPr>
              <a:t>оцінювання виховного простору:</a:t>
            </a:r>
          </a:p>
          <a:p>
            <a:pPr marL="0" indent="0">
              <a:buNone/>
            </a:pPr>
            <a:r>
              <a:rPr lang="uk-UA" sz="2600" dirty="0" smtClean="0">
                <a:solidFill>
                  <a:srgbClr val="002060"/>
                </a:solidFill>
              </a:rPr>
              <a:t>Корисність </a:t>
            </a:r>
            <a:r>
              <a:rPr lang="uk-UA" sz="2600" dirty="0">
                <a:solidFill>
                  <a:srgbClr val="002060"/>
                </a:solidFill>
              </a:rPr>
              <a:t>(потрібність) запланованих і проведених шкільних виховних справ (проектів) для учнів (патріотичний, </a:t>
            </a:r>
            <a:r>
              <a:rPr lang="uk-UA" sz="2600" dirty="0" err="1" smtClean="0">
                <a:solidFill>
                  <a:srgbClr val="002060"/>
                </a:solidFill>
              </a:rPr>
              <a:t>культуротворчий</a:t>
            </a:r>
            <a:r>
              <a:rPr lang="uk-UA" sz="2600" dirty="0" smtClean="0">
                <a:solidFill>
                  <a:srgbClr val="002060"/>
                </a:solidFill>
              </a:rPr>
              <a:t>).</a:t>
            </a:r>
            <a:endParaRPr lang="en-US" sz="2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75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376" y="254152"/>
            <a:ext cx="6884127" cy="3188484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274320" y="3579223"/>
            <a:ext cx="111948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Аргументи та факти:</a:t>
            </a:r>
          </a:p>
          <a:p>
            <a:r>
              <a:rPr lang="uk-UA" dirty="0">
                <a:solidFill>
                  <a:srgbClr val="FFC000"/>
                </a:solidFill>
              </a:rPr>
              <a:t>За результатами анкетування відповіді, що дозволяють визнати виховний простір закладу патріотичним, дали  50 % опитаних. 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Теза</a:t>
            </a:r>
            <a:r>
              <a:rPr lang="uk-UA" dirty="0">
                <a:solidFill>
                  <a:srgbClr val="0070C0"/>
                </a:solidFill>
              </a:rPr>
              <a:t>:</a:t>
            </a:r>
          </a:p>
          <a:p>
            <a:r>
              <a:rPr lang="uk-UA" dirty="0" smtClean="0">
                <a:solidFill>
                  <a:srgbClr val="FFC000"/>
                </a:solidFill>
              </a:rPr>
              <a:t>В </a:t>
            </a:r>
            <a:r>
              <a:rPr lang="uk-UA" dirty="0">
                <a:solidFill>
                  <a:srgbClr val="FFC000"/>
                </a:solidFill>
              </a:rPr>
              <a:t>закладі  станом на сьогодні умови для ідентифікації учнями себе як українців та для набуття досвіду громадянської поведінки загалом  забезпечені, виховний простір орієнтований на формування ідентичності політичного українця.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81959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3964"/>
            <a:ext cx="11769634" cy="1164056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/>
              <a:t>На шляху до патріотичного освітнього середовища</a:t>
            </a:r>
            <a:endParaRPr lang="uk-UA" sz="4400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/>
          </p:nvPr>
        </p:nvSpPr>
        <p:spPr>
          <a:xfrm>
            <a:off x="235131" y="1632857"/>
            <a:ext cx="11534503" cy="4989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Чи </a:t>
            </a:r>
            <a:r>
              <a:rPr lang="ru-RU" sz="2400" b="1" dirty="0" err="1">
                <a:solidFill>
                  <a:srgbClr val="002060"/>
                </a:solidFill>
              </a:rPr>
              <a:t>тільки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українською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мовою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розмовляють</a:t>
            </a:r>
            <a:r>
              <a:rPr lang="ru-RU" sz="2400" b="1" dirty="0">
                <a:solidFill>
                  <a:srgbClr val="002060"/>
                </a:solidFill>
              </a:rPr>
              <a:t> з Тобою і </a:t>
            </a:r>
            <a:r>
              <a:rPr lang="ru-RU" sz="2400" b="1" dirty="0" err="1">
                <a:solidFill>
                  <a:srgbClr val="002060"/>
                </a:solidFill>
              </a:rPr>
              <a:t>однокласниками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вчителі</a:t>
            </a:r>
            <a:r>
              <a:rPr lang="ru-RU" sz="2400" b="1" dirty="0" smtClean="0">
                <a:solidFill>
                  <a:srgbClr val="002060"/>
                </a:solidFill>
              </a:rPr>
              <a:t>?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9900"/>
                </a:solidFill>
              </a:rPr>
              <a:t>5 кл.-100%,8 </a:t>
            </a:r>
            <a:r>
              <a:rPr lang="ru-RU" sz="2400" b="1" dirty="0" err="1" smtClean="0">
                <a:solidFill>
                  <a:srgbClr val="FF9900"/>
                </a:solidFill>
              </a:rPr>
              <a:t>кл</a:t>
            </a:r>
            <a:r>
              <a:rPr lang="ru-RU" sz="2400" b="1" dirty="0" smtClean="0">
                <a:solidFill>
                  <a:srgbClr val="FF9900"/>
                </a:solidFill>
              </a:rPr>
              <a:t> - 98, </a:t>
            </a:r>
            <a:r>
              <a:rPr lang="ru-RU" sz="2400" b="1" dirty="0">
                <a:solidFill>
                  <a:srgbClr val="FF9900"/>
                </a:solidFill>
              </a:rPr>
              <a:t>8</a:t>
            </a:r>
            <a:r>
              <a:rPr lang="ru-RU" sz="2400" b="1" dirty="0" smtClean="0">
                <a:solidFill>
                  <a:srgbClr val="FF9900"/>
                </a:solidFill>
              </a:rPr>
              <a:t>8%, 10 </a:t>
            </a:r>
            <a:r>
              <a:rPr lang="ru-RU" sz="2400" b="1" dirty="0" err="1" smtClean="0">
                <a:solidFill>
                  <a:srgbClr val="FF9900"/>
                </a:solidFill>
              </a:rPr>
              <a:t>кл</a:t>
            </a:r>
            <a:r>
              <a:rPr lang="ru-RU" sz="2400" b="1" dirty="0" smtClean="0">
                <a:solidFill>
                  <a:srgbClr val="FF9900"/>
                </a:solidFill>
              </a:rPr>
              <a:t> – 99, 1%, педагоги - 100%, батьки - 99, 07%</a:t>
            </a:r>
            <a:endParaRPr lang="uk-UA" sz="2400" b="1" dirty="0" smtClean="0">
              <a:solidFill>
                <a:srgbClr val="FF9900"/>
              </a:solidFill>
            </a:endParaRP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У школі з повагою ставляться до національної символіки: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8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 </a:t>
            </a:r>
            <a:r>
              <a:rPr lang="uk-UA" sz="2400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. –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96,24%; 10 </a:t>
            </a:r>
            <a:r>
              <a:rPr lang="uk-UA" sz="2400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 - 98,1%, педагоги – 98, 7%; 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rgbClr val="002060"/>
                </a:solidFill>
                <a:cs typeface="Arial" panose="020B0604020202020204" pitchFamily="34" charset="0"/>
              </a:rPr>
              <a:t>Чи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траплялось, </a:t>
            </a:r>
            <a:r>
              <a:rPr lang="uk-UA" sz="2400" dirty="0" smtClean="0">
                <a:solidFill>
                  <a:srgbClr val="002060"/>
                </a:solidFill>
                <a:cs typeface="Arial" panose="020B0604020202020204" pitchFamily="34" charset="0"/>
              </a:rPr>
              <a:t>що саме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завдяки уроку/позаурочному заходові Тебе зацікавив хтось із сучасних або історичних діячів/діячок?</a:t>
            </a:r>
            <a:endParaRPr lang="uk-UA" sz="24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uk-UA" sz="2400" dirty="0" smtClean="0">
                <a:solidFill>
                  <a:srgbClr val="002060"/>
                </a:solidFill>
                <a:cs typeface="Arial" panose="020B0604020202020204" pitchFamily="34" charset="0"/>
              </a:rPr>
              <a:t>Так, </a:t>
            </a:r>
            <a:r>
              <a:rPr lang="uk-UA" sz="2400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неоднооразово</a:t>
            </a:r>
            <a:r>
              <a:rPr lang="uk-UA" sz="240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- 8 </a:t>
            </a:r>
            <a:r>
              <a:rPr lang="uk-UA" sz="2400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.- 73, 9 %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;11 </a:t>
            </a:r>
            <a:r>
              <a:rPr lang="uk-UA" sz="2400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sz="2400" dirty="0">
                <a:solidFill>
                  <a:srgbClr val="FF9900"/>
                </a:solidFill>
                <a:cs typeface="Arial" panose="020B0604020202020204" pitchFamily="34" charset="0"/>
              </a:rPr>
              <a:t>. </a:t>
            </a:r>
            <a:r>
              <a:rPr lang="uk-UA" sz="2400" dirty="0" smtClean="0">
                <a:solidFill>
                  <a:srgbClr val="FF9900"/>
                </a:solidFill>
                <a:cs typeface="Arial" panose="020B0604020202020204" pitchFamily="34" charset="0"/>
              </a:rPr>
              <a:t>– 85,19%;  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75070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182880" y="545183"/>
            <a:ext cx="115475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Більшість учнів відвідує і позитивно оцінює шкільні заходи до державних свят та на вшанування пам’ятних подій та </a:t>
            </a:r>
            <a:r>
              <a:rPr lang="uk-UA" sz="2800" dirty="0" smtClean="0">
                <a:solidFill>
                  <a:srgbClr val="002060"/>
                </a:solidFill>
              </a:rPr>
              <a:t>осіб:</a:t>
            </a:r>
            <a:endParaRPr lang="uk-UA" sz="2800" dirty="0">
              <a:solidFill>
                <a:srgbClr val="002060"/>
              </a:solidFill>
            </a:endParaRPr>
          </a:p>
          <a:p>
            <a:r>
              <a:rPr lang="uk-UA" sz="2800" dirty="0">
                <a:solidFill>
                  <a:srgbClr val="FF9900"/>
                </a:solidFill>
              </a:rPr>
              <a:t>Дещо сподобалося, дещо – ні: 4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 – 7,32</a:t>
            </a:r>
            <a:r>
              <a:rPr lang="uk-UA" sz="2800" dirty="0" smtClean="0">
                <a:solidFill>
                  <a:srgbClr val="FF9900"/>
                </a:solidFill>
              </a:rPr>
              <a:t>%; 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.- інколи не </a:t>
            </a:r>
            <a:r>
              <a:rPr lang="uk-UA" sz="2800" dirty="0" smtClean="0">
                <a:solidFill>
                  <a:srgbClr val="FF9900"/>
                </a:solidFill>
              </a:rPr>
              <a:t>подобалось - 2,4%;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FF9900"/>
                </a:solidFill>
              </a:rPr>
              <a:t>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–7, 41 %; 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У школі  вдалося співпрацювати чи хоча б поспілкуватися з воїнами ЗСУ та </a:t>
            </a:r>
            <a:r>
              <a:rPr lang="uk-UA" sz="2800" dirty="0" smtClean="0">
                <a:solidFill>
                  <a:srgbClr val="002060"/>
                </a:solidFill>
              </a:rPr>
              <a:t>волонтерами: </a:t>
            </a:r>
            <a:r>
              <a:rPr lang="uk-UA" sz="2800" dirty="0" smtClean="0">
                <a:solidFill>
                  <a:srgbClr val="FF9900"/>
                </a:solidFill>
              </a:rPr>
              <a:t>8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56,10%; 10 </a:t>
            </a:r>
            <a:r>
              <a:rPr lang="uk-UA" sz="2800" dirty="0" err="1">
                <a:solidFill>
                  <a:srgbClr val="FF9900"/>
                </a:solidFill>
              </a:rPr>
              <a:t>кл</a:t>
            </a:r>
            <a:r>
              <a:rPr lang="uk-UA" sz="2800" dirty="0">
                <a:solidFill>
                  <a:srgbClr val="FF9900"/>
                </a:solidFill>
              </a:rPr>
              <a:t>. – 88, 89%;  Педагоги – 83, 67%;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Незначна частина </a:t>
            </a:r>
            <a:r>
              <a:rPr lang="uk-UA" sz="2800" dirty="0" err="1">
                <a:solidFill>
                  <a:srgbClr val="002060"/>
                </a:solidFill>
              </a:rPr>
              <a:t>одинадцятикласників</a:t>
            </a:r>
            <a:r>
              <a:rPr lang="uk-UA" sz="2800" dirty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FF9900"/>
                </a:solidFill>
              </a:rPr>
              <a:t>(7, 41%) </a:t>
            </a:r>
            <a:r>
              <a:rPr lang="uk-UA" sz="2800" dirty="0">
                <a:solidFill>
                  <a:srgbClr val="002060"/>
                </a:solidFill>
              </a:rPr>
              <a:t>та батьків </a:t>
            </a:r>
            <a:r>
              <a:rPr lang="uk-UA" sz="2800" dirty="0">
                <a:solidFill>
                  <a:srgbClr val="FF9900"/>
                </a:solidFill>
              </a:rPr>
              <a:t>(3, 74%) </a:t>
            </a:r>
            <a:r>
              <a:rPr lang="uk-UA" sz="2800" dirty="0">
                <a:solidFill>
                  <a:srgbClr val="002060"/>
                </a:solidFill>
              </a:rPr>
              <a:t>стверджує, що школа не організовує екскурсії в музеї та інші заходи, спрямовані на пізнання історії </a:t>
            </a:r>
            <a:r>
              <a:rPr lang="uk-UA" sz="2800" dirty="0" smtClean="0">
                <a:solidFill>
                  <a:srgbClr val="002060"/>
                </a:solidFill>
              </a:rPr>
              <a:t>України.</a:t>
            </a:r>
            <a:endParaRPr lang="uk-U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96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quarter" idx="13"/>
          </p:nvPr>
        </p:nvSpPr>
        <p:spPr>
          <a:xfrm>
            <a:off x="156755" y="692332"/>
            <a:ext cx="11403874" cy="4663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Проте, існують окремі непорозуміння, коли з боку учнів, </a:t>
            </a:r>
            <a:r>
              <a:rPr lang="uk-UA" dirty="0" smtClean="0">
                <a:solidFill>
                  <a:srgbClr val="002060"/>
                </a:solidFill>
              </a:rPr>
              <a:t>працівників школи </a:t>
            </a:r>
            <a:r>
              <a:rPr lang="uk-UA" dirty="0">
                <a:solidFill>
                  <a:srgbClr val="002060"/>
                </a:solidFill>
              </a:rPr>
              <a:t>або батьків видається ніби трапляються випадки неповаги до </a:t>
            </a:r>
            <a:r>
              <a:rPr lang="uk-UA" dirty="0" smtClean="0">
                <a:solidFill>
                  <a:srgbClr val="002060"/>
                </a:solidFill>
              </a:rPr>
              <a:t>цих символів.</a:t>
            </a:r>
          </a:p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Для виправлення таких непорозумінь можна проводити </a:t>
            </a:r>
            <a:r>
              <a:rPr lang="uk-UA" dirty="0" smtClean="0">
                <a:solidFill>
                  <a:srgbClr val="002060"/>
                </a:solidFill>
              </a:rPr>
              <a:t>систематичну роботу </a:t>
            </a:r>
            <a:r>
              <a:rPr lang="uk-UA" dirty="0">
                <a:solidFill>
                  <a:srgbClr val="002060"/>
                </a:solidFill>
              </a:rPr>
              <a:t>з формування патріотичної свідомості та </a:t>
            </a:r>
            <a:r>
              <a:rPr lang="uk-UA" dirty="0" smtClean="0">
                <a:solidFill>
                  <a:srgbClr val="002060"/>
                </a:solidFill>
              </a:rPr>
              <a:t>громадянської відповідальності </a:t>
            </a:r>
            <a:r>
              <a:rPr lang="uk-UA" dirty="0">
                <a:solidFill>
                  <a:srgbClr val="002060"/>
                </a:solidFill>
              </a:rPr>
              <a:t>серед учнів, вчителів та батьків, включаючи освіту </a:t>
            </a:r>
            <a:r>
              <a:rPr lang="uk-UA" dirty="0" smtClean="0">
                <a:solidFill>
                  <a:srgbClr val="002060"/>
                </a:solidFill>
              </a:rPr>
              <a:t>та інформування </a:t>
            </a:r>
            <a:r>
              <a:rPr lang="uk-UA" dirty="0">
                <a:solidFill>
                  <a:srgbClr val="002060"/>
                </a:solidFill>
              </a:rPr>
              <a:t>про значення та символіку державних символів, проведення</a:t>
            </a:r>
          </a:p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виховних заходів та посилення контролю з боку всіх учасників </a:t>
            </a:r>
            <a:r>
              <a:rPr lang="uk-UA" dirty="0" smtClean="0">
                <a:solidFill>
                  <a:srgbClr val="002060"/>
                </a:solidFill>
              </a:rPr>
              <a:t>освітнього процесу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5651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89710" y="609884"/>
            <a:ext cx="11388483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rgbClr val="002060"/>
                </a:solidFill>
              </a:rPr>
              <a:t>Усі </a:t>
            </a:r>
            <a:r>
              <a:rPr lang="uk-UA" sz="2000" dirty="0">
                <a:solidFill>
                  <a:srgbClr val="002060"/>
                </a:solidFill>
              </a:rPr>
              <a:t>учасники </a:t>
            </a:r>
            <a:r>
              <a:rPr lang="uk-UA" sz="2000" dirty="0" smtClean="0">
                <a:solidFill>
                  <a:srgbClr val="002060"/>
                </a:solidFill>
              </a:rPr>
              <a:t>освітнього </a:t>
            </a:r>
            <a:r>
              <a:rPr lang="uk-UA" sz="2000" dirty="0">
                <a:solidFill>
                  <a:srgbClr val="002060"/>
                </a:solidFill>
              </a:rPr>
              <a:t>процесу прагнуть виховання свідомого громадянина, патріота України, забезпечення умов для всебічного розвитку учнів, створення умов для особистісної реалізації в майбутньому, формування системи духовно-моральних цінностей та залучення батьків до співпраці. </a:t>
            </a:r>
          </a:p>
          <a:p>
            <a:pPr algn="just"/>
            <a:r>
              <a:rPr lang="uk-UA" sz="2000" dirty="0" smtClean="0">
                <a:solidFill>
                  <a:srgbClr val="002060"/>
                </a:solidFill>
              </a:rPr>
              <a:t>Результати </a:t>
            </a:r>
            <a:r>
              <a:rPr lang="uk-UA" sz="2000" dirty="0">
                <a:solidFill>
                  <a:srgbClr val="002060"/>
                </a:solidFill>
              </a:rPr>
              <a:t>виховання відповідають сучасним потребам української </a:t>
            </a:r>
            <a:r>
              <a:rPr lang="uk-UA" sz="2000" dirty="0" smtClean="0">
                <a:solidFill>
                  <a:srgbClr val="002060"/>
                </a:solidFill>
              </a:rPr>
              <a:t>нації. Існуючі </a:t>
            </a:r>
            <a:r>
              <a:rPr lang="uk-UA" sz="2000" dirty="0">
                <a:solidFill>
                  <a:srgbClr val="002060"/>
                </a:solidFill>
              </a:rPr>
              <a:t>норми та взаємовідносини між учасниками навчально-виховного процесу є доцільними для навчання і виховання, є погодженими між усіма учасниками </a:t>
            </a:r>
            <a:r>
              <a:rPr lang="uk-UA" sz="2000" dirty="0" smtClean="0">
                <a:solidFill>
                  <a:srgbClr val="002060"/>
                </a:solidFill>
              </a:rPr>
              <a:t>освітнього </a:t>
            </a:r>
            <a:r>
              <a:rPr lang="uk-UA" sz="2000" dirty="0">
                <a:solidFill>
                  <a:srgbClr val="002060"/>
                </a:solidFill>
              </a:rPr>
              <a:t>процесу</a:t>
            </a:r>
            <a:r>
              <a:rPr lang="uk-UA" sz="20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99% </a:t>
            </a:r>
            <a:r>
              <a:rPr lang="ru-RU" sz="2000" dirty="0" err="1" smtClean="0">
                <a:solidFill>
                  <a:srgbClr val="002060"/>
                </a:solidFill>
              </a:rPr>
              <a:t>опитаних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зазначили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спілкування</a:t>
            </a:r>
            <a:r>
              <a:rPr lang="ru-RU" sz="2000" dirty="0">
                <a:solidFill>
                  <a:srgbClr val="002060"/>
                </a:solidFill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</a:rPr>
              <a:t>закладі</a:t>
            </a:r>
            <a:r>
              <a:rPr lang="ru-RU" sz="2000" dirty="0" smtClean="0">
                <a:solidFill>
                  <a:srgbClr val="002060"/>
                </a:solidFill>
              </a:rPr>
              <a:t> проводиться </a:t>
            </a:r>
            <a:r>
              <a:rPr lang="ru-RU" sz="2000" dirty="0" err="1" smtClean="0">
                <a:solidFill>
                  <a:srgbClr val="002060"/>
                </a:solidFill>
              </a:rPr>
              <a:t>виключно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українською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мовою</a:t>
            </a:r>
            <a:r>
              <a:rPr lang="ru-RU" sz="2000" dirty="0">
                <a:solidFill>
                  <a:srgbClr val="002060"/>
                </a:solidFill>
              </a:rPr>
              <a:t>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uk-UA" sz="2000" dirty="0">
                <a:solidFill>
                  <a:srgbClr val="002060"/>
                </a:solidFill>
              </a:rPr>
              <a:t>Загалом, більшість учнів виявляють певний рівень знань та вмінь </a:t>
            </a:r>
            <a:r>
              <a:rPr lang="uk-UA" sz="2000" dirty="0" smtClean="0">
                <a:solidFill>
                  <a:srgbClr val="002060"/>
                </a:solidFill>
              </a:rPr>
              <a:t>у патріотичному </a:t>
            </a:r>
            <a:r>
              <a:rPr lang="uk-UA" sz="2000" dirty="0">
                <a:solidFill>
                  <a:srgbClr val="002060"/>
                </a:solidFill>
              </a:rPr>
              <a:t>вихованні. Проте, є деякі аспекти, де деякі учні не впевнені </a:t>
            </a:r>
            <a:r>
              <a:rPr lang="uk-UA" sz="2000" dirty="0" smtClean="0">
                <a:solidFill>
                  <a:srgbClr val="002060"/>
                </a:solidFill>
              </a:rPr>
              <a:t>або не </a:t>
            </a:r>
            <a:r>
              <a:rPr lang="uk-UA" sz="2000" dirty="0">
                <a:solidFill>
                  <a:srgbClr val="002060"/>
                </a:solidFill>
              </a:rPr>
              <a:t>мають успіхів. Ці дані можуть служити підґрунтям для подальшої роботи </a:t>
            </a:r>
            <a:r>
              <a:rPr lang="uk-UA" sz="2000" dirty="0" smtClean="0">
                <a:solidFill>
                  <a:srgbClr val="002060"/>
                </a:solidFill>
              </a:rPr>
              <a:t>з виховання </a:t>
            </a:r>
            <a:r>
              <a:rPr lang="uk-UA" sz="2000" dirty="0">
                <a:solidFill>
                  <a:srgbClr val="002060"/>
                </a:solidFill>
              </a:rPr>
              <a:t>патріотизму та підвищення рівня знань серед учнів.</a:t>
            </a:r>
          </a:p>
          <a:p>
            <a:pPr algn="just"/>
            <a:r>
              <a:rPr lang="uk-UA" sz="2000" dirty="0">
                <a:solidFill>
                  <a:srgbClr val="002060"/>
                </a:solidFill>
              </a:rPr>
              <a:t>На основі опитування учнів 9-го, 11-го класів, педагогів і батьків </a:t>
            </a:r>
            <a:r>
              <a:rPr lang="uk-UA" sz="2000" dirty="0" smtClean="0">
                <a:solidFill>
                  <a:srgbClr val="002060"/>
                </a:solidFill>
              </a:rPr>
              <a:t>можна зробити </a:t>
            </a:r>
            <a:r>
              <a:rPr lang="uk-UA" sz="2000" dirty="0">
                <a:solidFill>
                  <a:srgbClr val="002060"/>
                </a:solidFill>
              </a:rPr>
              <a:t>висновок, що переважна більшість опитаних </a:t>
            </a:r>
            <a:r>
              <a:rPr lang="uk-UA" sz="2000" dirty="0" smtClean="0">
                <a:solidFill>
                  <a:srgbClr val="002060"/>
                </a:solidFill>
              </a:rPr>
              <a:t>респондентів стверджують</a:t>
            </a:r>
            <a:r>
              <a:rPr lang="uk-UA" sz="2000" dirty="0">
                <a:solidFill>
                  <a:srgbClr val="002060"/>
                </a:solidFill>
              </a:rPr>
              <a:t>, що в їх школі всі шанобливо ставляться до державних </a:t>
            </a:r>
            <a:r>
              <a:rPr lang="uk-UA" sz="2000" dirty="0" smtClean="0">
                <a:solidFill>
                  <a:srgbClr val="002060"/>
                </a:solidFill>
              </a:rPr>
              <a:t>символів України</a:t>
            </a:r>
            <a:r>
              <a:rPr lang="uk-UA" sz="2000" dirty="0">
                <a:solidFill>
                  <a:srgbClr val="002060"/>
                </a:solidFill>
              </a:rPr>
              <a:t>, таких як виконання гімну та винос або підняття прапора.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51352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476" y="0"/>
            <a:ext cx="10865354" cy="1420906"/>
          </a:xfrm>
        </p:spPr>
        <p:txBody>
          <a:bodyPr>
            <a:normAutofit fontScale="90000"/>
          </a:bodyPr>
          <a:lstStyle/>
          <a:p>
            <a:r>
              <a:rPr lang="uk-UA" dirty="0"/>
              <a:t>КУЛЬТУРОТВОРЧЕ ОСВІТНЄ СЕРЕДОВИЩЕ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450476" y="1420906"/>
            <a:ext cx="10865354" cy="39536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2400" dirty="0">
                <a:solidFill>
                  <a:srgbClr val="FF9900"/>
                </a:solidFill>
              </a:rPr>
              <a:t>Ключове </a:t>
            </a:r>
            <a:r>
              <a:rPr lang="uk-UA" sz="2400" dirty="0" smtClean="0">
                <a:solidFill>
                  <a:srgbClr val="FF9900"/>
                </a:solidFill>
              </a:rPr>
              <a:t>питання № 4</a:t>
            </a:r>
            <a:r>
              <a:rPr lang="uk-UA" sz="2400" dirty="0">
                <a:solidFill>
                  <a:srgbClr val="FF990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</a:rPr>
              <a:t>У якій мірі учні ЗНЗ залучені до виховних справ (позакласної роботи) та громадської діяльності: </a:t>
            </a:r>
            <a:r>
              <a:rPr lang="uk-UA" sz="2400" dirty="0" err="1">
                <a:solidFill>
                  <a:srgbClr val="002060"/>
                </a:solidFill>
              </a:rPr>
              <a:t>волонтерства</a:t>
            </a:r>
            <a:r>
              <a:rPr lang="uk-UA" sz="2400" dirty="0">
                <a:solidFill>
                  <a:srgbClr val="002060"/>
                </a:solidFill>
              </a:rPr>
              <a:t>, членства у формальних і неформальних дитячих об’єднаннях тощо (виховний простір патріотичний та </a:t>
            </a:r>
            <a:r>
              <a:rPr lang="uk-UA" sz="2400" dirty="0" err="1">
                <a:solidFill>
                  <a:srgbClr val="002060"/>
                </a:solidFill>
              </a:rPr>
              <a:t>культуротворчий</a:t>
            </a:r>
            <a:r>
              <a:rPr lang="uk-UA" sz="2400" dirty="0">
                <a:solidFill>
                  <a:srgbClr val="002060"/>
                </a:solidFill>
              </a:rPr>
              <a:t>)?</a:t>
            </a:r>
          </a:p>
          <a:p>
            <a:pPr marL="0" indent="0" algn="ctr">
              <a:buNone/>
            </a:pPr>
            <a:r>
              <a:rPr lang="uk-UA" sz="2400" dirty="0"/>
              <a:t> </a:t>
            </a:r>
            <a:r>
              <a:rPr lang="uk-UA" sz="2400" dirty="0">
                <a:solidFill>
                  <a:srgbClr val="FF9900"/>
                </a:solidFill>
              </a:rPr>
              <a:t>Критерії оцінювання виховного простору: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</a:rPr>
              <a:t>Актуальність визначених педагогами завдань освітньої програми та ефективність реалізації цих завдань (патріотичний, </a:t>
            </a:r>
            <a:r>
              <a:rPr lang="uk-UA" sz="2400" dirty="0" err="1" smtClean="0">
                <a:solidFill>
                  <a:srgbClr val="002060"/>
                </a:solidFill>
              </a:rPr>
              <a:t>культуротворчий</a:t>
            </a:r>
            <a:r>
              <a:rPr lang="uk-UA" sz="2400" dirty="0" smtClean="0">
                <a:solidFill>
                  <a:srgbClr val="002060"/>
                </a:solidFill>
              </a:rPr>
              <a:t>).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99063" y="276059"/>
            <a:ext cx="6714308" cy="3420730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326572" y="3844946"/>
            <a:ext cx="112471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FF9900"/>
                </a:solidFill>
              </a:rPr>
              <a:t>Аргументи</a:t>
            </a:r>
            <a:r>
              <a:rPr lang="ru-RU" sz="2000" dirty="0">
                <a:solidFill>
                  <a:srgbClr val="FF9900"/>
                </a:solidFill>
              </a:rPr>
              <a:t> та </a:t>
            </a:r>
            <a:r>
              <a:rPr lang="ru-RU" sz="2000" dirty="0" err="1">
                <a:solidFill>
                  <a:srgbClr val="FF9900"/>
                </a:solidFill>
              </a:rPr>
              <a:t>факти</a:t>
            </a:r>
            <a:r>
              <a:rPr lang="ru-RU" sz="2000" dirty="0">
                <a:solidFill>
                  <a:srgbClr val="FF9900"/>
                </a:solidFill>
              </a:rPr>
              <a:t>: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За результатами </a:t>
            </a:r>
            <a:r>
              <a:rPr lang="ru-RU" sz="2000" dirty="0" err="1">
                <a:solidFill>
                  <a:srgbClr val="002060"/>
                </a:solidFill>
              </a:rPr>
              <a:t>анкетування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відповіді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дозволяють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визнати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виховний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простір</a:t>
            </a:r>
            <a:r>
              <a:rPr lang="ru-RU" sz="2000" dirty="0">
                <a:solidFill>
                  <a:srgbClr val="002060"/>
                </a:solidFill>
              </a:rPr>
              <a:t> таким,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мотивує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розвиває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визнало</a:t>
            </a:r>
            <a:r>
              <a:rPr lang="ru-RU" sz="2000" dirty="0">
                <a:solidFill>
                  <a:srgbClr val="002060"/>
                </a:solidFill>
              </a:rPr>
              <a:t> 14% </a:t>
            </a:r>
            <a:r>
              <a:rPr lang="ru-RU" sz="2000" dirty="0" err="1">
                <a:solidFill>
                  <a:srgbClr val="002060"/>
                </a:solidFill>
              </a:rPr>
              <a:t>опитаних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  <a:p>
            <a:r>
              <a:rPr lang="ru-RU" sz="2000" dirty="0">
                <a:solidFill>
                  <a:srgbClr val="FF9900"/>
                </a:solidFill>
              </a:rPr>
              <a:t>Теза:</a:t>
            </a:r>
          </a:p>
          <a:p>
            <a:r>
              <a:rPr lang="ru-RU" sz="2000" dirty="0" err="1" smtClean="0">
                <a:solidFill>
                  <a:srgbClr val="002060"/>
                </a:solidFill>
              </a:rPr>
              <a:t>Виховний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простір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можна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вважати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розвивальним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мотивуючим</a:t>
            </a:r>
            <a:r>
              <a:rPr lang="ru-RU" sz="2000" dirty="0">
                <a:solidFill>
                  <a:srgbClr val="002060"/>
                </a:solidFill>
              </a:rPr>
              <a:t> до </a:t>
            </a:r>
            <a:r>
              <a:rPr lang="ru-RU" sz="2000" dirty="0" err="1">
                <a:solidFill>
                  <a:srgbClr val="002060"/>
                </a:solidFill>
              </a:rPr>
              <a:t>навчання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204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1440"/>
            <a:ext cx="11704320" cy="1280161"/>
          </a:xfrm>
        </p:spPr>
        <p:txBody>
          <a:bodyPr>
            <a:noAutofit/>
          </a:bodyPr>
          <a:lstStyle/>
          <a:p>
            <a:pPr algn="ctr"/>
            <a:r>
              <a:rPr lang="uk-UA" sz="4800" dirty="0" smtClean="0"/>
              <a:t>На шляху до освітнього середовища, що мотивує і розвиває учнів</a:t>
            </a:r>
            <a:endParaRPr lang="uk-UA" sz="4800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/>
          </p:nvPr>
        </p:nvSpPr>
        <p:spPr>
          <a:xfrm>
            <a:off x="0" y="1371601"/>
            <a:ext cx="11821886" cy="42454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002060"/>
                </a:solidFill>
              </a:rPr>
              <a:t>Більшість учнів есе та інші творчі роботи виконують самостійно: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8 </a:t>
            </a:r>
            <a:r>
              <a:rPr lang="uk-UA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. –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100%; 10 </a:t>
            </a:r>
            <a:r>
              <a:rPr lang="uk-UA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. -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37%; Педагоги – 67,35%;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Учителі загалом передбачають роботу учнів у парі або малій групі регулярно: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для </a:t>
            </a:r>
            <a:r>
              <a:rPr lang="uk-UA" dirty="0">
                <a:solidFill>
                  <a:srgbClr val="002060"/>
                </a:solidFill>
                <a:cs typeface="Arial" panose="020B0604020202020204" pitchFamily="34" charset="0"/>
              </a:rPr>
              <a:t>пари/тріади </a:t>
            </a: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–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48,98%;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для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групи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учнів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(4-6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осіб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) -  </a:t>
            </a:r>
            <a:r>
              <a:rPr lang="ru-RU" dirty="0" smtClean="0">
                <a:solidFill>
                  <a:srgbClr val="FF9900"/>
                </a:solidFill>
                <a:cs typeface="Arial" panose="020B0604020202020204" pitchFamily="34" charset="0"/>
              </a:rPr>
              <a:t>55,10%;      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н</a:t>
            </a: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а </a:t>
            </a:r>
            <a:r>
              <a:rPr lang="uk-UA" dirty="0">
                <a:solidFill>
                  <a:srgbClr val="002060"/>
                </a:solidFill>
                <a:cs typeface="Arial" panose="020B0604020202020204" pitchFamily="34" charset="0"/>
              </a:rPr>
              <a:t>узагальнення </a:t>
            </a: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–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79,59 %;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Тобі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подобається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працювати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на уроках в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парі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кимось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чи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у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групі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?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Так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це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цікаво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9900"/>
                </a:solidFill>
                <a:cs typeface="Arial" panose="020B0604020202020204" pitchFamily="34" charset="0"/>
              </a:rPr>
              <a:t>- </a:t>
            </a:r>
            <a:r>
              <a:rPr lang="ru-RU" dirty="0" smtClean="0">
                <a:solidFill>
                  <a:srgbClr val="FF9900"/>
                </a:solidFill>
                <a:cs typeface="Arial" panose="020B0604020202020204" pitchFamily="34" charset="0"/>
              </a:rPr>
              <a:t>4 </a:t>
            </a:r>
            <a:r>
              <a:rPr lang="ru-RU" dirty="0" err="1" smtClean="0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ru-RU" dirty="0" smtClean="0">
                <a:solidFill>
                  <a:srgbClr val="FF9900"/>
                </a:solidFill>
                <a:cs typeface="Arial" panose="020B0604020202020204" pitchFamily="34" charset="0"/>
              </a:rPr>
              <a:t>. - 92,68%</a:t>
            </a:r>
            <a:endParaRPr lang="uk-UA" dirty="0">
              <a:solidFill>
                <a:srgbClr val="FF99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Вважають</a:t>
            </a:r>
            <a:r>
              <a:rPr lang="uk-UA" dirty="0">
                <a:solidFill>
                  <a:srgbClr val="002060"/>
                </a:solidFill>
                <a:cs typeface="Arial" panose="020B0604020202020204" pitchFamily="34" charset="0"/>
              </a:rPr>
              <a:t>, що на </a:t>
            </a:r>
            <a:r>
              <a:rPr lang="uk-UA" dirty="0" err="1">
                <a:solidFill>
                  <a:srgbClr val="002060"/>
                </a:solidFill>
                <a:cs typeface="Arial" panose="020B0604020202020204" pitchFamily="34" charset="0"/>
              </a:rPr>
              <a:t>уроках</a:t>
            </a:r>
            <a:r>
              <a:rPr lang="uk-UA" dirty="0">
                <a:solidFill>
                  <a:srgbClr val="002060"/>
                </a:solidFill>
                <a:cs typeface="Arial" panose="020B0604020202020204" pitchFamily="34" charset="0"/>
              </a:rPr>
              <a:t> практикують дискусії: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dirty="0">
                <a:solidFill>
                  <a:srgbClr val="002060"/>
                </a:solidFill>
                <a:cs typeface="Arial" panose="020B0604020202020204" pitchFamily="34" charset="0"/>
              </a:rPr>
              <a:t>Інколи: 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8кл. – 4,88%;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   10 </a:t>
            </a:r>
            <a:r>
              <a:rPr lang="uk-UA" dirty="0" err="1">
                <a:solidFill>
                  <a:srgbClr val="FF9900"/>
                </a:solidFill>
                <a:cs typeface="Arial" panose="020B0604020202020204" pitchFamily="34" charset="0"/>
              </a:rPr>
              <a:t>кл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. – 3,7%; 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 Педагоги 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- 17%;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     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002060"/>
                </a:solidFill>
                <a:cs typeface="Arial" panose="020B0604020202020204" pitchFamily="34" charset="0"/>
              </a:rPr>
              <a:t>Часто</a:t>
            </a:r>
            <a:r>
              <a:rPr lang="uk-UA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8 кл.-65,8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%;   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10кл. – 83,4%; </a:t>
            </a:r>
            <a:r>
              <a:rPr lang="uk-UA" dirty="0" smtClean="0">
                <a:solidFill>
                  <a:srgbClr val="FF9900"/>
                </a:solidFill>
                <a:cs typeface="Arial" panose="020B0604020202020204" pitchFamily="34" charset="0"/>
              </a:rPr>
              <a:t>   Педагоги </a:t>
            </a:r>
            <a:r>
              <a:rPr lang="uk-UA" dirty="0">
                <a:solidFill>
                  <a:srgbClr val="FF9900"/>
                </a:solidFill>
                <a:cs typeface="Arial" panose="020B0604020202020204" pitchFamily="34" charset="0"/>
              </a:rPr>
              <a:t>- 73%; 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0172561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130629" y="261257"/>
            <a:ext cx="1156062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Певна кількість не відвідують гуртки і секції в школі або в </a:t>
            </a:r>
            <a:r>
              <a:rPr lang="uk-UA" sz="2800" dirty="0" err="1" smtClean="0">
                <a:solidFill>
                  <a:srgbClr val="002060"/>
                </a:solidFill>
              </a:rPr>
              <a:t>позашкіллі</a:t>
            </a:r>
            <a:r>
              <a:rPr lang="uk-UA" sz="2800" dirty="0" smtClean="0">
                <a:solidFill>
                  <a:srgbClr val="002060"/>
                </a:solidFill>
              </a:rPr>
              <a:t>:</a:t>
            </a:r>
          </a:p>
          <a:p>
            <a:r>
              <a:rPr lang="uk-UA" sz="2800" dirty="0" smtClean="0">
                <a:solidFill>
                  <a:srgbClr val="FF6600"/>
                </a:solidFill>
              </a:rPr>
              <a:t>4 </a:t>
            </a:r>
            <a:r>
              <a:rPr lang="uk-UA" sz="2800" dirty="0" err="1">
                <a:solidFill>
                  <a:srgbClr val="FF6600"/>
                </a:solidFill>
              </a:rPr>
              <a:t>кл</a:t>
            </a:r>
            <a:r>
              <a:rPr lang="uk-UA" sz="2800" dirty="0">
                <a:solidFill>
                  <a:srgbClr val="FF6600"/>
                </a:solidFill>
              </a:rPr>
              <a:t> – 26,83%; 8 </a:t>
            </a:r>
            <a:r>
              <a:rPr lang="uk-UA" sz="2800" dirty="0" err="1">
                <a:solidFill>
                  <a:srgbClr val="FF6600"/>
                </a:solidFill>
              </a:rPr>
              <a:t>кл</a:t>
            </a:r>
            <a:r>
              <a:rPr lang="uk-UA" sz="2800" dirty="0">
                <a:solidFill>
                  <a:srgbClr val="FF6600"/>
                </a:solidFill>
              </a:rPr>
              <a:t>. – 39,59%;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Певна кількість учнів час від часу списують.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Списувати не варто, це порушення академічної </a:t>
            </a:r>
            <a:r>
              <a:rPr lang="uk-UA" sz="2800" dirty="0" smtClean="0">
                <a:solidFill>
                  <a:srgbClr val="002060"/>
                </a:solidFill>
              </a:rPr>
              <a:t>доброчесності : </a:t>
            </a:r>
          </a:p>
          <a:p>
            <a:r>
              <a:rPr lang="uk-UA" sz="2800" dirty="0" smtClean="0">
                <a:solidFill>
                  <a:srgbClr val="FF6600"/>
                </a:solidFill>
              </a:rPr>
              <a:t>10 </a:t>
            </a:r>
            <a:r>
              <a:rPr lang="uk-UA" sz="2800" dirty="0" err="1">
                <a:solidFill>
                  <a:srgbClr val="FF6600"/>
                </a:solidFill>
              </a:rPr>
              <a:t>кл</a:t>
            </a:r>
            <a:r>
              <a:rPr lang="uk-UA" sz="2800" dirty="0">
                <a:solidFill>
                  <a:srgbClr val="FF6600"/>
                </a:solidFill>
              </a:rPr>
              <a:t>. – 11,11%; </a:t>
            </a:r>
            <a:r>
              <a:rPr lang="uk-UA" sz="2800" dirty="0" smtClean="0">
                <a:solidFill>
                  <a:srgbClr val="FF6600"/>
                </a:solidFill>
              </a:rPr>
              <a:t>Педагоги </a:t>
            </a:r>
            <a:r>
              <a:rPr lang="uk-UA" sz="2800" dirty="0">
                <a:solidFill>
                  <a:srgbClr val="FF6600"/>
                </a:solidFill>
              </a:rPr>
              <a:t>– 10,20 %; </a:t>
            </a:r>
          </a:p>
          <a:p>
            <a:r>
              <a:rPr lang="uk-UA" sz="2800" dirty="0">
                <a:solidFill>
                  <a:srgbClr val="002060"/>
                </a:solidFill>
              </a:rPr>
              <a:t>Як Ви забезпечуєте дотримання учнями принципів академічної доброчесності? </a:t>
            </a:r>
            <a:r>
              <a:rPr lang="uk-UA" sz="2800" dirty="0">
                <a:solidFill>
                  <a:srgbClr val="FF6600"/>
                </a:solidFill>
              </a:rPr>
              <a:t>Педагоги – 85,71%;</a:t>
            </a:r>
          </a:p>
          <a:p>
            <a:r>
              <a:rPr lang="uk-UA" sz="2800" dirty="0">
                <a:solidFill>
                  <a:srgbClr val="002060"/>
                </a:solidFill>
              </a:rPr>
              <a:t>Брав/брала книги для читання в шкільній </a:t>
            </a:r>
            <a:r>
              <a:rPr lang="uk-UA" sz="2800" dirty="0" smtClean="0">
                <a:solidFill>
                  <a:srgbClr val="002060"/>
                </a:solidFill>
              </a:rPr>
              <a:t>бібліотеці: </a:t>
            </a:r>
            <a:r>
              <a:rPr lang="uk-UA" sz="2800" dirty="0" smtClean="0">
                <a:solidFill>
                  <a:srgbClr val="FF6600"/>
                </a:solidFill>
              </a:rPr>
              <a:t>8 </a:t>
            </a:r>
            <a:r>
              <a:rPr lang="uk-UA" sz="2800" dirty="0" err="1">
                <a:solidFill>
                  <a:srgbClr val="FF6600"/>
                </a:solidFill>
              </a:rPr>
              <a:t>кл</a:t>
            </a:r>
            <a:r>
              <a:rPr lang="uk-UA" sz="2800" dirty="0">
                <a:solidFill>
                  <a:srgbClr val="FF6600"/>
                </a:solidFill>
              </a:rPr>
              <a:t>- 41,46</a:t>
            </a:r>
            <a:r>
              <a:rPr lang="uk-UA" sz="2800" dirty="0" smtClean="0">
                <a:solidFill>
                  <a:srgbClr val="FF6600"/>
                </a:solidFill>
              </a:rPr>
              <a:t>%;</a:t>
            </a:r>
          </a:p>
          <a:p>
            <a:r>
              <a:rPr lang="uk-UA" sz="2800" dirty="0" smtClean="0">
                <a:solidFill>
                  <a:srgbClr val="FF6600"/>
                </a:solidFill>
              </a:rPr>
              <a:t>10 </a:t>
            </a:r>
            <a:r>
              <a:rPr lang="uk-UA" sz="2800" dirty="0">
                <a:solidFill>
                  <a:srgbClr val="FF6600"/>
                </a:solidFill>
              </a:rPr>
              <a:t>кл.-18,5</a:t>
            </a:r>
            <a:r>
              <a:rPr lang="uk-UA" sz="2800" dirty="0" smtClean="0">
                <a:solidFill>
                  <a:srgbClr val="FF6600"/>
                </a:solidFill>
              </a:rPr>
              <a:t>%;</a:t>
            </a:r>
            <a:endParaRPr lang="uk-UA" sz="2800" dirty="0">
              <a:solidFill>
                <a:srgbClr val="FF6600"/>
              </a:solidFill>
            </a:endParaRPr>
          </a:p>
          <a:p>
            <a:r>
              <a:rPr lang="uk-UA" sz="2800" dirty="0">
                <a:solidFill>
                  <a:srgbClr val="002060"/>
                </a:solidFill>
              </a:rPr>
              <a:t>Значна частина учнів  відповіли,  учителі завжди заохочують запитувати і пояснюють незрозумілі </a:t>
            </a:r>
            <a:r>
              <a:rPr lang="uk-UA" sz="2800" dirty="0" smtClean="0">
                <a:solidFill>
                  <a:srgbClr val="002060"/>
                </a:solidFill>
              </a:rPr>
              <a:t>теми: </a:t>
            </a:r>
            <a:r>
              <a:rPr lang="uk-UA" sz="2800" dirty="0" smtClean="0">
                <a:solidFill>
                  <a:srgbClr val="FF6600"/>
                </a:solidFill>
              </a:rPr>
              <a:t>8 </a:t>
            </a:r>
            <a:r>
              <a:rPr lang="uk-UA" sz="2800" dirty="0">
                <a:solidFill>
                  <a:srgbClr val="FF6600"/>
                </a:solidFill>
              </a:rPr>
              <a:t>кл.-78,5%,10 кл.-40,74</a:t>
            </a:r>
            <a:r>
              <a:rPr lang="uk-UA" sz="2800" dirty="0" smtClean="0">
                <a:solidFill>
                  <a:srgbClr val="FF6600"/>
                </a:solidFill>
              </a:rPr>
              <a:t>%;</a:t>
            </a:r>
            <a:endParaRPr lang="uk-UA" sz="2800" dirty="0">
              <a:solidFill>
                <a:srgbClr val="FF6600"/>
              </a:solidFill>
            </a:endParaRP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630518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quarter" idx="13"/>
          </p:nvPr>
        </p:nvSpPr>
        <p:spPr>
          <a:xfrm>
            <a:off x="274320" y="365759"/>
            <a:ext cx="11129554" cy="59044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dirty="0" smtClean="0">
                <a:solidFill>
                  <a:srgbClr val="002060"/>
                </a:solidFill>
              </a:rPr>
              <a:t>Респонденти відмітили, що Загальний </a:t>
            </a:r>
            <a:r>
              <a:rPr lang="uk-UA" dirty="0">
                <a:solidFill>
                  <a:srgbClr val="002060"/>
                </a:solidFill>
              </a:rPr>
              <a:t>відсоток педагогів, які дбали про організацію цікавих </a:t>
            </a:r>
            <a:r>
              <a:rPr lang="uk-UA" dirty="0" smtClean="0">
                <a:solidFill>
                  <a:srgbClr val="002060"/>
                </a:solidFill>
              </a:rPr>
              <a:t>і потрібних </a:t>
            </a:r>
            <a:r>
              <a:rPr lang="uk-UA" dirty="0">
                <a:solidFill>
                  <a:srgbClr val="002060"/>
                </a:solidFill>
              </a:rPr>
              <a:t>позаурочних заходів, становить 76%. Це свідчить про те, </a:t>
            </a:r>
            <a:r>
              <a:rPr lang="uk-UA" dirty="0" smtClean="0">
                <a:solidFill>
                  <a:srgbClr val="002060"/>
                </a:solidFill>
              </a:rPr>
              <a:t>що більшість вчителів прагнуть зробити позаурочні заходи цікавими та значущими  для </a:t>
            </a:r>
            <a:r>
              <a:rPr lang="uk-UA" dirty="0">
                <a:solidFill>
                  <a:srgbClr val="002060"/>
                </a:solidFill>
              </a:rPr>
              <a:t>учнів. </a:t>
            </a:r>
            <a:r>
              <a:rPr lang="uk-UA" dirty="0" smtClean="0">
                <a:solidFill>
                  <a:srgbClr val="002060"/>
                </a:solidFill>
              </a:rPr>
              <a:t>Учні 8-го </a:t>
            </a:r>
            <a:r>
              <a:rPr lang="uk-UA" dirty="0">
                <a:solidFill>
                  <a:srgbClr val="002060"/>
                </a:solidFill>
              </a:rPr>
              <a:t>класу </a:t>
            </a:r>
            <a:r>
              <a:rPr lang="uk-UA" dirty="0" smtClean="0">
                <a:solidFill>
                  <a:srgbClr val="002060"/>
                </a:solidFill>
              </a:rPr>
              <a:t>(44%) </a:t>
            </a:r>
            <a:r>
              <a:rPr lang="uk-UA" dirty="0">
                <a:solidFill>
                  <a:srgbClr val="002060"/>
                </a:solidFill>
              </a:rPr>
              <a:t>вважають, що всі вчителі дбали про </a:t>
            </a:r>
            <a:r>
              <a:rPr lang="uk-UA" dirty="0" smtClean="0">
                <a:solidFill>
                  <a:srgbClr val="002060"/>
                </a:solidFill>
              </a:rPr>
              <a:t>цікавість позаурочних </a:t>
            </a:r>
            <a:r>
              <a:rPr lang="uk-UA" dirty="0">
                <a:solidFill>
                  <a:srgbClr val="002060"/>
                </a:solidFill>
              </a:rPr>
              <a:t>заходів, в той час як лише 31% учнів </a:t>
            </a:r>
            <a:r>
              <a:rPr lang="uk-UA" dirty="0" smtClean="0">
                <a:solidFill>
                  <a:srgbClr val="002060"/>
                </a:solidFill>
              </a:rPr>
              <a:t>10-го класу поділяють </a:t>
            </a:r>
            <a:r>
              <a:rPr lang="uk-UA" dirty="0">
                <a:solidFill>
                  <a:srgbClr val="002060"/>
                </a:solidFill>
              </a:rPr>
              <a:t>цю думку. Це може вказувати на меншу задоволеність старших </a:t>
            </a:r>
            <a:r>
              <a:rPr lang="uk-UA" dirty="0" smtClean="0">
                <a:solidFill>
                  <a:srgbClr val="002060"/>
                </a:solidFill>
              </a:rPr>
              <a:t>учнів організацією </a:t>
            </a:r>
            <a:r>
              <a:rPr lang="uk-UA" dirty="0">
                <a:solidFill>
                  <a:srgbClr val="002060"/>
                </a:solidFill>
              </a:rPr>
              <a:t>позаурочних заходів. Батьки також мають позитивну думку </a:t>
            </a:r>
            <a:r>
              <a:rPr lang="uk-UA" dirty="0" smtClean="0">
                <a:solidFill>
                  <a:srgbClr val="002060"/>
                </a:solidFill>
              </a:rPr>
              <a:t>про здійснення </a:t>
            </a:r>
            <a:r>
              <a:rPr lang="uk-UA" dirty="0">
                <a:solidFill>
                  <a:srgbClr val="002060"/>
                </a:solidFill>
              </a:rPr>
              <a:t>позаурочних заходів, </a:t>
            </a:r>
            <a:r>
              <a:rPr lang="uk-UA" dirty="0" smtClean="0">
                <a:solidFill>
                  <a:srgbClr val="002060"/>
                </a:solidFill>
              </a:rPr>
              <a:t>з них 72</a:t>
            </a:r>
            <a:r>
              <a:rPr lang="uk-UA" dirty="0">
                <a:solidFill>
                  <a:srgbClr val="002060"/>
                </a:solidFill>
              </a:rPr>
              <a:t>% згадують, що всі педагоги дбали </a:t>
            </a:r>
            <a:r>
              <a:rPr lang="uk-UA" dirty="0" smtClean="0">
                <a:solidFill>
                  <a:srgbClr val="002060"/>
                </a:solidFill>
              </a:rPr>
              <a:t>про цікавість </a:t>
            </a:r>
            <a:r>
              <a:rPr lang="uk-UA" dirty="0">
                <a:solidFill>
                  <a:srgbClr val="002060"/>
                </a:solidFill>
              </a:rPr>
              <a:t>і значимість заходів. </a:t>
            </a:r>
            <a:r>
              <a:rPr lang="uk-UA" dirty="0" smtClean="0">
                <a:solidFill>
                  <a:srgbClr val="002060"/>
                </a:solidFill>
              </a:rPr>
              <a:t>Це свідчить про відповідальне ставлення педагогів до організації позаурочних </a:t>
            </a:r>
            <a:r>
              <a:rPr lang="uk-UA" dirty="0" err="1" smtClean="0">
                <a:solidFill>
                  <a:srgbClr val="002060"/>
                </a:solidFill>
              </a:rPr>
              <a:t>активностей</a:t>
            </a:r>
            <a:r>
              <a:rPr lang="uk-UA" dirty="0" smtClean="0">
                <a:solidFill>
                  <a:srgbClr val="002060"/>
                </a:solidFill>
              </a:rPr>
              <a:t>. ПЕВНА частина учнів та батьків вважають, що більшість вчителів дбає про цікавість  позаурочних заходів, але не завжди вміло. Це може свідчити про певні недоліки в організації деяких заходів, але загалом вони вважають їх цікавими та потрібними. опитані відмітили  високий рівень зацікавленості педагогів в організації  розвивального і мотивуючого освітнього простору. Відзначили активність застосування таких форм роботи: у групі, у парі, дискусії. Учасники освітнього процесу вважають, що організація заходів та занять, що розвивають творчий потенціал- на високому рівні.</a:t>
            </a:r>
            <a:br>
              <a:rPr lang="uk-UA" dirty="0" smtClean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542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61258"/>
            <a:ext cx="10396882" cy="953588"/>
          </a:xfrm>
        </p:spPr>
        <p:txBody>
          <a:bodyPr/>
          <a:lstStyle/>
          <a:p>
            <a:r>
              <a:rPr lang="uk-UA" dirty="0" smtClean="0"/>
              <a:t>       ВІДКРИТЕ </a:t>
            </a:r>
            <a:r>
              <a:rPr lang="uk-UA" dirty="0"/>
              <a:t>ОСВІТНЄ </a:t>
            </a:r>
            <a:r>
              <a:rPr lang="uk-UA" dirty="0" err="1" smtClean="0"/>
              <a:t>СЕРЕДОВИще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496389" y="1214846"/>
            <a:ext cx="11155679" cy="41597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>
                <a:solidFill>
                  <a:srgbClr val="FF9900"/>
                </a:solidFill>
              </a:rPr>
              <a:t>Ключове питання №5. 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</a:rPr>
              <a:t>Наскільки спільноти ЗЗСО відкриті для партнерства (відкритий </a:t>
            </a:r>
            <a:r>
              <a:rPr lang="uk-UA" sz="2400" dirty="0" smtClean="0">
                <a:solidFill>
                  <a:srgbClr val="002060"/>
                </a:solidFill>
              </a:rPr>
              <a:t>виховний </a:t>
            </a:r>
            <a:r>
              <a:rPr lang="uk-UA" sz="2400" dirty="0">
                <a:solidFill>
                  <a:srgbClr val="002060"/>
                </a:solidFill>
              </a:rPr>
              <a:t>простір)?</a:t>
            </a:r>
          </a:p>
          <a:p>
            <a:pPr marL="0" indent="0" algn="ctr">
              <a:buNone/>
            </a:pPr>
            <a:r>
              <a:rPr lang="uk-UA" sz="2800" dirty="0">
                <a:solidFill>
                  <a:srgbClr val="FF9900"/>
                </a:solidFill>
              </a:rPr>
              <a:t>Критерії оцінювання виховного </a:t>
            </a:r>
            <a:r>
              <a:rPr lang="uk-UA" sz="2800" dirty="0" smtClean="0">
                <a:solidFill>
                  <a:srgbClr val="FF9900"/>
                </a:solidFill>
              </a:rPr>
              <a:t>простору: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rgbClr val="002060"/>
                </a:solidFill>
              </a:rPr>
              <a:t>Можливості </a:t>
            </a:r>
            <a:r>
              <a:rPr lang="uk-UA" sz="2400" dirty="0">
                <a:solidFill>
                  <a:srgbClr val="002060"/>
                </a:solidFill>
              </a:rPr>
              <a:t>участі учнів, батьків та громадськості, місцевих громадських об’єднань у плануванні і проведенні виховних справ (проектів) (сповнений довіри, відкритий).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13279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881" y="196674"/>
            <a:ext cx="6858000" cy="3526240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209007" y="3722914"/>
            <a:ext cx="113516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9900"/>
                </a:solidFill>
              </a:rPr>
              <a:t>Аргументи та факти:</a:t>
            </a:r>
          </a:p>
          <a:p>
            <a:r>
              <a:rPr lang="uk-UA" dirty="0">
                <a:solidFill>
                  <a:srgbClr val="0070C0"/>
                </a:solidFill>
              </a:rPr>
              <a:t>За результатами анкетування відповіді, що дозволяють визнати виховний простір  відкритим , дали  49 % опитаних. </a:t>
            </a:r>
          </a:p>
          <a:p>
            <a:r>
              <a:rPr lang="uk-UA" dirty="0">
                <a:solidFill>
                  <a:srgbClr val="FF9900"/>
                </a:solidFill>
              </a:rPr>
              <a:t>Теза: 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У закладі </a:t>
            </a:r>
            <a:r>
              <a:rPr lang="uk-UA" dirty="0">
                <a:solidFill>
                  <a:srgbClr val="0070C0"/>
                </a:solidFill>
              </a:rPr>
              <a:t>загалом забезпечені умови для навчання дітей з інвалідністю, зі школою співпрацюють сім'ї , органи влади, громадськість.</a:t>
            </a:r>
          </a:p>
        </p:txBody>
      </p:sp>
    </p:spTree>
    <p:extLst>
      <p:ext uri="{BB962C8B-B14F-4D97-AF65-F5344CB8AC3E}">
        <p14:creationId xmlns:p14="http://schemas.microsoft.com/office/powerpoint/2010/main" val="1163105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0"/>
            <a:ext cx="11547566" cy="1306286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На шляху до відкритого (інклюзивного) освітнього середовища</a:t>
            </a:r>
            <a:endParaRPr lang="uk-UA" sz="4000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/>
          </p:nvPr>
        </p:nvSpPr>
        <p:spPr>
          <a:xfrm>
            <a:off x="182880" y="1306286"/>
            <a:ext cx="11547566" cy="431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У школах загалом позитивне ставлення до дітей з особливими потребами, проте</a:t>
            </a:r>
            <a:r>
              <a:rPr lang="uk-UA" b="1" dirty="0" smtClean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</a:t>
            </a:r>
            <a:r>
              <a:rPr lang="ru-RU" b="1" dirty="0" smtClean="0">
                <a:solidFill>
                  <a:srgbClr val="002060"/>
                </a:solidFill>
              </a:rPr>
              <a:t>У </a:t>
            </a:r>
            <a:r>
              <a:rPr lang="ru-RU" b="1" dirty="0" err="1">
                <a:solidFill>
                  <a:srgbClr val="002060"/>
                </a:solidFill>
              </a:rPr>
              <a:t>нашому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класі</a:t>
            </a:r>
            <a:r>
              <a:rPr lang="ru-RU" b="1" dirty="0">
                <a:solidFill>
                  <a:srgbClr val="002060"/>
                </a:solidFill>
              </a:rPr>
              <a:t> часто </a:t>
            </a:r>
            <a:r>
              <a:rPr lang="ru-RU" b="1" dirty="0" err="1">
                <a:solidFill>
                  <a:srgbClr val="002060"/>
                </a:solidFill>
              </a:rPr>
              <a:t>ображають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дітей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які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дуже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відрізняються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від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інших</a:t>
            </a:r>
            <a:r>
              <a:rPr lang="ru-RU" b="1" dirty="0" smtClean="0">
                <a:solidFill>
                  <a:srgbClr val="002060"/>
                </a:solidFill>
              </a:rPr>
              <a:t>:  </a:t>
            </a:r>
            <a:r>
              <a:rPr lang="ru-RU" b="1" dirty="0" smtClean="0">
                <a:solidFill>
                  <a:srgbClr val="FF9900"/>
                </a:solidFill>
              </a:rPr>
              <a:t>4 кл.-2,44%</a:t>
            </a:r>
            <a:endParaRPr lang="uk-UA" b="1" dirty="0" smtClean="0">
              <a:solidFill>
                <a:srgbClr val="FF9900"/>
              </a:solidFill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У школах фактично немає дискримінації учасників освітнього процесу за етнічною, релігійною та статевою ознаками.</a:t>
            </a:r>
            <a:endParaRPr lang="uk-UA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Школа підтримує сталі контакти з спільнотами інших закладів освіти, зокрема зарубіжними:</a:t>
            </a:r>
          </a:p>
          <a:p>
            <a:pPr marL="0" indent="0">
              <a:buNone/>
            </a:pPr>
            <a:r>
              <a:rPr lang="uk-UA" dirty="0">
                <a:solidFill>
                  <a:srgbClr val="FF9900"/>
                </a:solidFill>
              </a:rPr>
              <a:t>Так: 4 </a:t>
            </a:r>
            <a:r>
              <a:rPr lang="uk-UA" dirty="0" err="1">
                <a:solidFill>
                  <a:srgbClr val="FF9900"/>
                </a:solidFill>
              </a:rPr>
              <a:t>кл</a:t>
            </a:r>
            <a:r>
              <a:rPr lang="uk-UA" dirty="0">
                <a:solidFill>
                  <a:srgbClr val="FF9900"/>
                </a:solidFill>
              </a:rPr>
              <a:t> – 39,02</a:t>
            </a:r>
            <a:r>
              <a:rPr lang="uk-UA" dirty="0" smtClean="0">
                <a:solidFill>
                  <a:srgbClr val="FF9900"/>
                </a:solidFill>
              </a:rPr>
              <a:t>%; </a:t>
            </a:r>
            <a:r>
              <a:rPr lang="uk-UA" dirty="0">
                <a:solidFill>
                  <a:srgbClr val="FF9900"/>
                </a:solidFill>
              </a:rPr>
              <a:t>8 </a:t>
            </a:r>
            <a:r>
              <a:rPr lang="uk-UA" dirty="0" err="1">
                <a:solidFill>
                  <a:srgbClr val="FF9900"/>
                </a:solidFill>
              </a:rPr>
              <a:t>кл</a:t>
            </a:r>
            <a:r>
              <a:rPr lang="uk-UA" dirty="0">
                <a:solidFill>
                  <a:srgbClr val="FF9900"/>
                </a:solidFill>
              </a:rPr>
              <a:t>. – 65,85%; </a:t>
            </a:r>
          </a:p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До участі в житті школи, позаурочних та позашкільних заходах долучались батьки:</a:t>
            </a:r>
          </a:p>
          <a:p>
            <a:pPr marL="0" indent="0">
              <a:buNone/>
            </a:pPr>
            <a:r>
              <a:rPr lang="uk-UA" dirty="0">
                <a:solidFill>
                  <a:srgbClr val="002060"/>
                </a:solidFill>
              </a:rPr>
              <a:t>на думку </a:t>
            </a:r>
            <a:r>
              <a:rPr lang="uk-UA" dirty="0" smtClean="0">
                <a:solidFill>
                  <a:srgbClr val="002060"/>
                </a:solidFill>
              </a:rPr>
              <a:t>учнів:</a:t>
            </a:r>
            <a:r>
              <a:rPr lang="uk-UA" dirty="0" smtClean="0">
                <a:solidFill>
                  <a:srgbClr val="009900"/>
                </a:solidFill>
              </a:rPr>
              <a:t> </a:t>
            </a:r>
            <a:r>
              <a:rPr lang="uk-UA" dirty="0">
                <a:solidFill>
                  <a:srgbClr val="FF9900"/>
                </a:solidFill>
              </a:rPr>
              <a:t>4 </a:t>
            </a:r>
            <a:r>
              <a:rPr lang="uk-UA" dirty="0" err="1">
                <a:solidFill>
                  <a:srgbClr val="FF9900"/>
                </a:solidFill>
              </a:rPr>
              <a:t>кл</a:t>
            </a:r>
            <a:r>
              <a:rPr lang="uk-UA" dirty="0">
                <a:solidFill>
                  <a:srgbClr val="FF9900"/>
                </a:solidFill>
              </a:rPr>
              <a:t> – 97, 56%; 8 </a:t>
            </a:r>
            <a:r>
              <a:rPr lang="uk-UA" dirty="0" err="1">
                <a:solidFill>
                  <a:srgbClr val="FF9900"/>
                </a:solidFill>
              </a:rPr>
              <a:t>кл</a:t>
            </a:r>
            <a:r>
              <a:rPr lang="uk-UA" dirty="0">
                <a:solidFill>
                  <a:srgbClr val="FF9900"/>
                </a:solidFill>
              </a:rPr>
              <a:t>. – 66,85%; 10 </a:t>
            </a:r>
            <a:r>
              <a:rPr lang="uk-UA" dirty="0" err="1">
                <a:solidFill>
                  <a:srgbClr val="FF9900"/>
                </a:solidFill>
              </a:rPr>
              <a:t>кл</a:t>
            </a:r>
            <a:r>
              <a:rPr lang="uk-UA" dirty="0">
                <a:solidFill>
                  <a:srgbClr val="FF9900"/>
                </a:solidFill>
              </a:rPr>
              <a:t>. – 59,26%;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</a:rPr>
              <a:t>на </a:t>
            </a:r>
            <a:r>
              <a:rPr lang="uk-UA" dirty="0">
                <a:solidFill>
                  <a:srgbClr val="002060"/>
                </a:solidFill>
              </a:rPr>
              <a:t>думку </a:t>
            </a:r>
            <a:r>
              <a:rPr lang="uk-UA" dirty="0" smtClean="0">
                <a:solidFill>
                  <a:srgbClr val="002060"/>
                </a:solidFill>
              </a:rPr>
              <a:t>педагогів </a:t>
            </a:r>
            <a:r>
              <a:rPr lang="uk-UA" dirty="0">
                <a:solidFill>
                  <a:srgbClr val="FF9900"/>
                </a:solidFill>
              </a:rPr>
              <a:t>-</a:t>
            </a:r>
            <a:r>
              <a:rPr lang="uk-UA" dirty="0">
                <a:solidFill>
                  <a:srgbClr val="009900"/>
                </a:solidFill>
              </a:rPr>
              <a:t> </a:t>
            </a:r>
            <a:r>
              <a:rPr lang="uk-UA" dirty="0">
                <a:solidFill>
                  <a:srgbClr val="FF9900"/>
                </a:solidFill>
              </a:rPr>
              <a:t>89%; </a:t>
            </a:r>
            <a:r>
              <a:rPr lang="uk-UA" dirty="0">
                <a:solidFill>
                  <a:srgbClr val="002060"/>
                </a:solidFill>
              </a:rPr>
              <a:t>батьків</a:t>
            </a:r>
            <a:r>
              <a:rPr lang="uk-UA" dirty="0">
                <a:solidFill>
                  <a:srgbClr val="FF9900"/>
                </a:solidFill>
              </a:rPr>
              <a:t> – 89,72</a:t>
            </a:r>
            <a:r>
              <a:rPr lang="uk-UA" dirty="0" smtClean="0">
                <a:solidFill>
                  <a:srgbClr val="FF9900"/>
                </a:solidFill>
              </a:rPr>
              <a:t>%;</a:t>
            </a:r>
            <a:endParaRPr lang="uk-UA" dirty="0">
              <a:solidFill>
                <a:srgbClr val="FF9900"/>
              </a:solidFill>
            </a:endParaRPr>
          </a:p>
          <a:p>
            <a:endParaRPr lang="uk-UA" sz="1200" dirty="0">
              <a:solidFill>
                <a:srgbClr val="FF0000"/>
              </a:solidFill>
            </a:endParaRPr>
          </a:p>
          <a:p>
            <a:endParaRPr lang="uk-UA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5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1074" y="574766"/>
            <a:ext cx="110119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Педколектив закладу активно працює над створенням інклюзивного </a:t>
            </a:r>
            <a:r>
              <a:rPr lang="uk-UA" sz="2400" dirty="0">
                <a:solidFill>
                  <a:srgbClr val="002060"/>
                </a:solidFill>
              </a:rPr>
              <a:t>освітнього простору. </a:t>
            </a:r>
            <a:r>
              <a:rPr lang="uk-UA" sz="2400" dirty="0" smtClean="0">
                <a:solidFill>
                  <a:srgbClr val="002060"/>
                </a:solidFill>
              </a:rPr>
              <a:t>Створюємо сукупність </a:t>
            </a:r>
            <a:r>
              <a:rPr lang="uk-UA" sz="2400" dirty="0">
                <a:solidFill>
                  <a:srgbClr val="002060"/>
                </a:solidFill>
              </a:rPr>
              <a:t>умов, </a:t>
            </a:r>
            <a:r>
              <a:rPr lang="uk-UA" sz="2400" dirty="0" smtClean="0">
                <a:solidFill>
                  <a:srgbClr val="002060"/>
                </a:solidFill>
              </a:rPr>
              <a:t>засобів </a:t>
            </a:r>
            <a:r>
              <a:rPr lang="uk-UA" sz="2400" dirty="0">
                <a:solidFill>
                  <a:srgbClr val="002060"/>
                </a:solidFill>
              </a:rPr>
              <a:t>їх реалізації для спільного навчання, виховання та розвитку здобувачів освіти з урахуванням їхніх потреб та </a:t>
            </a:r>
            <a:r>
              <a:rPr lang="uk-UA" sz="2400" dirty="0" smtClean="0">
                <a:solidFill>
                  <a:srgbClr val="002060"/>
                </a:solidFill>
              </a:rPr>
              <a:t>можливостей.</a:t>
            </a:r>
          </a:p>
          <a:p>
            <a:r>
              <a:rPr lang="uk-UA" sz="2400" dirty="0">
                <a:solidFill>
                  <a:srgbClr val="002060"/>
                </a:solidFill>
              </a:rPr>
              <a:t>Для успішної інклюзії дітей з особливими </a:t>
            </a:r>
            <a:r>
              <a:rPr lang="uk-UA" sz="2400" dirty="0" smtClean="0">
                <a:solidFill>
                  <a:srgbClr val="002060"/>
                </a:solidFill>
              </a:rPr>
              <a:t>потребами працюємо  </a:t>
            </a:r>
            <a:r>
              <a:rPr lang="uk-UA" sz="2400" dirty="0">
                <a:solidFill>
                  <a:srgbClr val="002060"/>
                </a:solidFill>
              </a:rPr>
              <a:t>над тим, щоб всі </a:t>
            </a:r>
            <a:r>
              <a:rPr lang="uk-UA" sz="2400" dirty="0" smtClean="0">
                <a:solidFill>
                  <a:srgbClr val="002060"/>
                </a:solidFill>
              </a:rPr>
              <a:t>відчували </a:t>
            </a:r>
            <a:r>
              <a:rPr lang="uk-UA" sz="2400" dirty="0">
                <a:solidFill>
                  <a:srgbClr val="002060"/>
                </a:solidFill>
              </a:rPr>
              <a:t>себе бажаними і цінними та отримували правильну </a:t>
            </a:r>
            <a:r>
              <a:rPr lang="uk-UA" sz="2400" dirty="0" smtClean="0">
                <a:solidFill>
                  <a:srgbClr val="002060"/>
                </a:solidFill>
              </a:rPr>
              <a:t>підтримку. </a:t>
            </a:r>
          </a:p>
          <a:p>
            <a:r>
              <a:rPr lang="uk-UA" sz="2400" dirty="0" smtClean="0">
                <a:solidFill>
                  <a:srgbClr val="002060"/>
                </a:solidFill>
              </a:rPr>
              <a:t>Всі </a:t>
            </a:r>
            <a:r>
              <a:rPr lang="uk-UA" sz="2400" dirty="0">
                <a:solidFill>
                  <a:srgbClr val="002060"/>
                </a:solidFill>
              </a:rPr>
              <a:t>учні та вчителі користуються </a:t>
            </a:r>
            <a:r>
              <a:rPr lang="uk-UA" sz="2400" dirty="0" smtClean="0">
                <a:solidFill>
                  <a:srgbClr val="002060"/>
                </a:solidFill>
              </a:rPr>
              <a:t>системою </a:t>
            </a:r>
            <a:r>
              <a:rPr lang="uk-UA" sz="2400" dirty="0">
                <a:solidFill>
                  <a:srgbClr val="002060"/>
                </a:solidFill>
              </a:rPr>
              <a:t>підтримки: адаптація планів навчання, консультації </a:t>
            </a:r>
            <a:r>
              <a:rPr lang="uk-UA" sz="2400" dirty="0" smtClean="0">
                <a:solidFill>
                  <a:srgbClr val="002060"/>
                </a:solidFill>
              </a:rPr>
              <a:t>шкільного психолога, соціального педагога.</a:t>
            </a:r>
          </a:p>
          <a:p>
            <a:r>
              <a:rPr lang="uk-UA" sz="2400" dirty="0" smtClean="0">
                <a:solidFill>
                  <a:srgbClr val="002060"/>
                </a:solidFill>
              </a:rPr>
              <a:t>У закладі функціонує  1 інклюзивний клас. Створення інклюзивного освітнього середовища є актуальним. Діти з особливими потребами здобувають у нашій школі освіту за індивідуальною формою навчання.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243555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4" y="222069"/>
            <a:ext cx="11471595" cy="1384662"/>
          </a:xfrm>
        </p:spPr>
        <p:txBody>
          <a:bodyPr>
            <a:normAutofit/>
          </a:bodyPr>
          <a:lstStyle/>
          <a:p>
            <a:pPr algn="ctr"/>
            <a:r>
              <a:rPr lang="uk-UA" sz="8000" b="1" dirty="0" smtClean="0"/>
              <a:t>ВИСНОВКИ</a:t>
            </a:r>
            <a:endParaRPr lang="uk-UA" sz="80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80473" y="600891"/>
            <a:ext cx="11471595" cy="576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100" dirty="0" smtClean="0">
                <a:solidFill>
                  <a:srgbClr val="002060"/>
                </a:solidFill>
              </a:rPr>
              <a:t> - Узагальнені </a:t>
            </a:r>
            <a:r>
              <a:rPr lang="uk-UA" sz="2100" dirty="0">
                <a:solidFill>
                  <a:srgbClr val="002060"/>
                </a:solidFill>
              </a:rPr>
              <a:t>дані о</a:t>
            </a:r>
            <a:r>
              <a:rPr lang="en-US" sz="2100" dirty="0" err="1">
                <a:solidFill>
                  <a:srgbClr val="002060"/>
                </a:solidFill>
              </a:rPr>
              <a:t>nline</a:t>
            </a:r>
            <a:r>
              <a:rPr lang="en-US" sz="2100" dirty="0">
                <a:solidFill>
                  <a:srgbClr val="002060"/>
                </a:solidFill>
              </a:rPr>
              <a:t>-</a:t>
            </a:r>
            <a:r>
              <a:rPr lang="uk-UA" sz="2100" dirty="0">
                <a:solidFill>
                  <a:srgbClr val="002060"/>
                </a:solidFill>
              </a:rPr>
              <a:t>анкетування  дослідження якості освітнього середовища  закладу дають змогу припустити, що  станом на сьогодні  усі учасники виховного простору активно взаємодіють між собою, на що вказують виявлені у ході дослідження спільні очікування та прагнення більшості педагогів, учнів та батьків щодо організації </a:t>
            </a:r>
            <a:r>
              <a:rPr lang="uk-UA" sz="2100" dirty="0" smtClean="0">
                <a:solidFill>
                  <a:srgbClr val="002060"/>
                </a:solidFill>
              </a:rPr>
              <a:t>освітнього середовища </a:t>
            </a:r>
            <a:r>
              <a:rPr lang="uk-UA" sz="2100" dirty="0">
                <a:solidFill>
                  <a:srgbClr val="002060"/>
                </a:solidFill>
              </a:rPr>
              <a:t>як виховного простору</a:t>
            </a:r>
            <a:r>
              <a:rPr lang="uk-UA" sz="2100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100" dirty="0">
                <a:solidFill>
                  <a:srgbClr val="002060"/>
                </a:solidFill>
              </a:rPr>
              <a:t>- Взаємовідносини у школі відповідають стандартові виховного простору, </a:t>
            </a:r>
            <a:r>
              <a:rPr lang="uk-UA" sz="2100" dirty="0" smtClean="0">
                <a:solidFill>
                  <a:srgbClr val="002060"/>
                </a:solidFill>
              </a:rPr>
              <a:t>учні перебувають </a:t>
            </a:r>
            <a:r>
              <a:rPr lang="uk-UA" sz="2100" dirty="0">
                <a:solidFill>
                  <a:srgbClr val="002060"/>
                </a:solidFill>
              </a:rPr>
              <a:t>у відкритому, безпечному, патріотичному та гармонійному середовищі. Спільнота школи сформована. Основою шкільної спільноти є довіра, норми моралі та демократії. </a:t>
            </a:r>
          </a:p>
          <a:p>
            <a:pPr marL="0" indent="0">
              <a:buNone/>
            </a:pP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31802248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300445" y="640080"/>
            <a:ext cx="11416937" cy="4734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100" dirty="0">
                <a:solidFill>
                  <a:srgbClr val="002060"/>
                </a:solidFill>
              </a:rPr>
              <a:t>- У педагогічному колективі проводяться заходи для подолання наявних проблем виховного простору школи, активно використовуються усі можливі методи та прийоми, щоб вони були ефективними.</a:t>
            </a:r>
          </a:p>
          <a:p>
            <a:pPr marL="0" indent="0">
              <a:buNone/>
            </a:pPr>
            <a:r>
              <a:rPr lang="uk-UA" sz="2100" dirty="0">
                <a:solidFill>
                  <a:srgbClr val="002060"/>
                </a:solidFill>
              </a:rPr>
              <a:t> - Учнівське самоврядування школи відіграє важливу роль для розвитку і підтримки лідерської та громадської активності, розвитку ініціативності та самореалізації. Учні відповіли, що їхні пропозиції та побажання враховують при організації освітнього середовища.</a:t>
            </a:r>
          </a:p>
          <a:p>
            <a:pPr marL="0" indent="0">
              <a:buNone/>
            </a:pPr>
            <a:r>
              <a:rPr lang="uk-UA" sz="2100" dirty="0">
                <a:solidFill>
                  <a:srgbClr val="002060"/>
                </a:solidFill>
              </a:rPr>
              <a:t>-  У виховному просторі панують взаєморозуміння.</a:t>
            </a:r>
          </a:p>
          <a:p>
            <a:pPr marL="0" indent="0">
              <a:buNone/>
            </a:pPr>
            <a:r>
              <a:rPr lang="uk-UA" sz="2100" dirty="0">
                <a:solidFill>
                  <a:srgbClr val="002060"/>
                </a:solidFill>
              </a:rPr>
              <a:t>- Всі учасники виховного простору є патріотами своєї школи. </a:t>
            </a:r>
          </a:p>
          <a:p>
            <a:pPr marL="0" indent="0">
              <a:buNone/>
            </a:pPr>
            <a:r>
              <a:rPr lang="uk-UA" sz="2100" dirty="0">
                <a:solidFill>
                  <a:srgbClr val="002060"/>
                </a:solidFill>
              </a:rPr>
              <a:t>- До участі у класних, загальношкільних та районних заходах залучаються учні різних вікових категорій та їх батьки. Хотілось би, щоб усі батьки брали участь у таких заходах, проте частина з них уникає співпраці в організації виховної роботи школи. </a:t>
            </a: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1239115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29" y="0"/>
            <a:ext cx="11299371" cy="1344707"/>
          </a:xfrm>
        </p:spPr>
        <p:txBody>
          <a:bodyPr>
            <a:noAutofit/>
          </a:bodyPr>
          <a:lstStyle/>
          <a:p>
            <a:pPr algn="ctr"/>
            <a:r>
              <a:rPr lang="uk-UA" sz="6600" dirty="0" smtClean="0"/>
              <a:t>Рекомендації</a:t>
            </a:r>
            <a:endParaRPr lang="uk-UA" sz="66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74320" y="1344707"/>
            <a:ext cx="11430000" cy="33709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FF9900"/>
                </a:solidFill>
              </a:rPr>
              <a:t>  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9900"/>
                </a:solidFill>
              </a:rPr>
              <a:t> </a:t>
            </a:r>
            <a:r>
              <a:rPr lang="ru-RU" sz="2800" dirty="0" err="1" smtClean="0">
                <a:solidFill>
                  <a:srgbClr val="FF9900"/>
                </a:solidFill>
              </a:rPr>
              <a:t>Дирекції</a:t>
            </a:r>
            <a:r>
              <a:rPr lang="ru-RU" sz="2800" dirty="0" smtClean="0">
                <a:solidFill>
                  <a:srgbClr val="FF9900"/>
                </a:solidFill>
              </a:rPr>
              <a:t> закладу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На </a:t>
            </a:r>
            <a:r>
              <a:rPr lang="ru-RU" dirty="0" err="1">
                <a:solidFill>
                  <a:srgbClr val="002060"/>
                </a:solidFill>
              </a:rPr>
              <a:t>основі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результатів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дослідження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визначити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актуальні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шкільної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спільноти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проблеми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організації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виховного</a:t>
            </a:r>
            <a:r>
              <a:rPr lang="ru-RU" dirty="0">
                <a:solidFill>
                  <a:srgbClr val="002060"/>
                </a:solidFill>
              </a:rPr>
              <a:t> простору </a:t>
            </a:r>
            <a:r>
              <a:rPr lang="ru-RU" dirty="0" err="1">
                <a:solidFill>
                  <a:srgbClr val="002060"/>
                </a:solidFill>
              </a:rPr>
              <a:t>школи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публічно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обговорити</a:t>
            </a:r>
            <a:r>
              <a:rPr lang="ru-RU" dirty="0">
                <a:solidFill>
                  <a:srgbClr val="002060"/>
                </a:solidFill>
              </a:rPr>
              <a:t> шляхи </a:t>
            </a:r>
            <a:r>
              <a:rPr lang="ru-RU" dirty="0" err="1">
                <a:solidFill>
                  <a:srgbClr val="002060"/>
                </a:solidFill>
              </a:rPr>
              <a:t>їх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подолання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ru-RU" dirty="0" err="1" smtClean="0">
                <a:solidFill>
                  <a:srgbClr val="002060"/>
                </a:solidFill>
              </a:rPr>
              <a:t>Забезпечити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інформаційну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відкритість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школи</a:t>
            </a:r>
            <a:r>
              <a:rPr lang="ru-RU" dirty="0">
                <a:solidFill>
                  <a:srgbClr val="002060"/>
                </a:solidFill>
              </a:rPr>
              <a:t> як </a:t>
            </a:r>
            <a:r>
              <a:rPr lang="ru-RU" dirty="0" err="1">
                <a:solidFill>
                  <a:srgbClr val="002060"/>
                </a:solidFill>
              </a:rPr>
              <a:t>інституції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buFontTx/>
              <a:buChar char="-"/>
            </a:pPr>
            <a:r>
              <a:rPr lang="uk-UA" dirty="0" smtClean="0">
                <a:solidFill>
                  <a:srgbClr val="002060"/>
                </a:solidFill>
              </a:rPr>
              <a:t>З </a:t>
            </a:r>
            <a:r>
              <a:rPr lang="uk-UA" dirty="0">
                <a:solidFill>
                  <a:srgbClr val="002060"/>
                </a:solidFill>
              </a:rPr>
              <a:t>урахуванням результатів цього дослідження встановити потреби та спланувати підвищення кваліфікації педагогічних працівників школи як </a:t>
            </a:r>
            <a:r>
              <a:rPr lang="uk-UA" dirty="0" err="1">
                <a:solidFill>
                  <a:srgbClr val="002060"/>
                </a:solidFill>
              </a:rPr>
              <a:t>виховників</a:t>
            </a:r>
            <a:r>
              <a:rPr lang="uk-UA" dirty="0" smtClean="0">
                <a:solidFill>
                  <a:srgbClr val="002060"/>
                </a:solidFill>
              </a:rPr>
              <a:t>.</a:t>
            </a:r>
            <a:endParaRPr lang="uk-UA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966610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74320" y="169818"/>
            <a:ext cx="11416937" cy="56692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300" dirty="0" smtClean="0">
                <a:solidFill>
                  <a:srgbClr val="FF9900"/>
                </a:solidFill>
              </a:rPr>
              <a:t>Заступнику з виховної роботи (щодо планування  виховної роботи):</a:t>
            </a:r>
          </a:p>
          <a:p>
            <a:pPr marL="0" indent="0">
              <a:buNone/>
            </a:pPr>
            <a:r>
              <a:rPr lang="uk-UA" sz="2600" dirty="0" smtClean="0">
                <a:solidFill>
                  <a:srgbClr val="002060"/>
                </a:solidFill>
              </a:rPr>
              <a:t> </a:t>
            </a:r>
            <a:r>
              <a:rPr lang="uk-UA" sz="2100" dirty="0" smtClean="0">
                <a:solidFill>
                  <a:srgbClr val="002060"/>
                </a:solidFill>
              </a:rPr>
              <a:t>- з класними керівниками  брати участь в обговоренні поставлених завдань організації освітнього   середовища як освітнього простору;</a:t>
            </a:r>
          </a:p>
          <a:p>
            <a:pPr marL="0" indent="0">
              <a:buNone/>
            </a:pPr>
            <a:r>
              <a:rPr lang="uk-UA" sz="2100" dirty="0" smtClean="0">
                <a:solidFill>
                  <a:srgbClr val="002060"/>
                </a:solidFill>
              </a:rPr>
              <a:t> - вносити певні зміни та корективи до виховних планів у відповідності до побажань вчителів, батьків та учнів;</a:t>
            </a:r>
          </a:p>
          <a:p>
            <a:pPr marL="0" indent="0">
              <a:buNone/>
            </a:pPr>
            <a:r>
              <a:rPr lang="uk-UA" sz="2100" dirty="0" smtClean="0">
                <a:solidFill>
                  <a:srgbClr val="002060"/>
                </a:solidFill>
              </a:rPr>
              <a:t> - створювати  сприятливі умови для  роботи .</a:t>
            </a:r>
          </a:p>
          <a:p>
            <a:pPr marL="0" indent="0">
              <a:buNone/>
            </a:pPr>
            <a:r>
              <a:rPr lang="ru-RU" sz="3300" dirty="0" smtClean="0">
                <a:solidFill>
                  <a:srgbClr val="FF9900"/>
                </a:solidFill>
              </a:rPr>
              <a:t>Класним  </a:t>
            </a:r>
            <a:r>
              <a:rPr lang="ru-RU" sz="3300" dirty="0" err="1" smtClean="0">
                <a:solidFill>
                  <a:srgbClr val="FF9900"/>
                </a:solidFill>
              </a:rPr>
              <a:t>керівникам</a:t>
            </a:r>
            <a:r>
              <a:rPr lang="ru-RU" sz="3300" dirty="0" smtClean="0">
                <a:solidFill>
                  <a:srgbClr val="FF990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100" dirty="0" smtClean="0"/>
              <a:t> </a:t>
            </a:r>
            <a:r>
              <a:rPr lang="ru-RU" sz="2100" dirty="0" smtClean="0">
                <a:solidFill>
                  <a:srgbClr val="002060"/>
                </a:solidFill>
              </a:rPr>
              <a:t>- внести </a:t>
            </a:r>
            <a:r>
              <a:rPr lang="ru-RU" sz="2100" dirty="0" err="1" smtClean="0">
                <a:solidFill>
                  <a:srgbClr val="002060"/>
                </a:solidFill>
              </a:rPr>
              <a:t>зміни</a:t>
            </a:r>
            <a:r>
              <a:rPr lang="ru-RU" sz="2100" dirty="0" smtClean="0">
                <a:solidFill>
                  <a:srgbClr val="002060"/>
                </a:solidFill>
              </a:rPr>
              <a:t> до плану </a:t>
            </a:r>
            <a:r>
              <a:rPr lang="ru-RU" sz="2100" dirty="0" err="1" smtClean="0">
                <a:solidFill>
                  <a:srgbClr val="002060"/>
                </a:solidFill>
              </a:rPr>
              <a:t>виховної</a:t>
            </a:r>
            <a:r>
              <a:rPr lang="ru-RU" sz="2100" dirty="0" smtClean="0">
                <a:solidFill>
                  <a:srgbClr val="002060"/>
                </a:solidFill>
              </a:rPr>
              <a:t> </a:t>
            </a:r>
            <a:r>
              <a:rPr lang="ru-RU" sz="2100" dirty="0" err="1" smtClean="0">
                <a:solidFill>
                  <a:srgbClr val="002060"/>
                </a:solidFill>
              </a:rPr>
              <a:t>роботи</a:t>
            </a:r>
            <a:r>
              <a:rPr lang="ru-RU" sz="2100" dirty="0" smtClean="0">
                <a:solidFill>
                  <a:srgbClr val="002060"/>
                </a:solidFill>
              </a:rPr>
              <a:t> у </a:t>
            </a:r>
            <a:r>
              <a:rPr lang="ru-RU" sz="2100" dirty="0" err="1" smtClean="0">
                <a:solidFill>
                  <a:srgbClr val="002060"/>
                </a:solidFill>
              </a:rPr>
              <a:t>відповідності</a:t>
            </a:r>
            <a:r>
              <a:rPr lang="ru-RU" sz="2100" dirty="0" smtClean="0">
                <a:solidFill>
                  <a:srgbClr val="002060"/>
                </a:solidFill>
              </a:rPr>
              <a:t> до </a:t>
            </a:r>
            <a:r>
              <a:rPr lang="ru-RU" sz="2100" dirty="0" err="1" smtClean="0">
                <a:solidFill>
                  <a:srgbClr val="002060"/>
                </a:solidFill>
              </a:rPr>
              <a:t>побажань</a:t>
            </a:r>
            <a:r>
              <a:rPr lang="ru-RU" sz="2100" dirty="0" smtClean="0">
                <a:solidFill>
                  <a:srgbClr val="002060"/>
                </a:solidFill>
              </a:rPr>
              <a:t> </a:t>
            </a:r>
            <a:r>
              <a:rPr lang="ru-RU" sz="2100" dirty="0" err="1" smtClean="0">
                <a:solidFill>
                  <a:srgbClr val="002060"/>
                </a:solidFill>
              </a:rPr>
              <a:t>учнів</a:t>
            </a:r>
            <a:r>
              <a:rPr lang="ru-RU" sz="2100" dirty="0" smtClean="0">
                <a:solidFill>
                  <a:srgbClr val="002060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 - </a:t>
            </a:r>
            <a:r>
              <a:rPr lang="ru-RU" sz="2100" dirty="0" err="1" smtClean="0">
                <a:solidFill>
                  <a:srgbClr val="002060"/>
                </a:solidFill>
              </a:rPr>
              <a:t>залучати</a:t>
            </a:r>
            <a:r>
              <a:rPr lang="ru-RU" sz="2100" dirty="0" smtClean="0">
                <a:solidFill>
                  <a:srgbClr val="002060"/>
                </a:solidFill>
              </a:rPr>
              <a:t> </a:t>
            </a:r>
            <a:r>
              <a:rPr lang="ru-RU" sz="2100" dirty="0" err="1" smtClean="0">
                <a:solidFill>
                  <a:srgbClr val="002060"/>
                </a:solidFill>
              </a:rPr>
              <a:t>дітей</a:t>
            </a:r>
            <a:r>
              <a:rPr lang="ru-RU" sz="2100" dirty="0" smtClean="0">
                <a:solidFill>
                  <a:srgbClr val="002060"/>
                </a:solidFill>
              </a:rPr>
              <a:t> до </a:t>
            </a:r>
            <a:r>
              <a:rPr lang="ru-RU" sz="2100" dirty="0" err="1" smtClean="0">
                <a:solidFill>
                  <a:srgbClr val="002060"/>
                </a:solidFill>
              </a:rPr>
              <a:t>вибору</a:t>
            </a:r>
            <a:r>
              <a:rPr lang="ru-RU" sz="2100" dirty="0" smtClean="0">
                <a:solidFill>
                  <a:srgbClr val="002060"/>
                </a:solidFill>
              </a:rPr>
              <a:t> тем для </a:t>
            </a:r>
            <a:r>
              <a:rPr lang="ru-RU" sz="2100" dirty="0" err="1" smtClean="0">
                <a:solidFill>
                  <a:srgbClr val="002060"/>
                </a:solidFill>
              </a:rPr>
              <a:t>проведення</a:t>
            </a:r>
            <a:r>
              <a:rPr lang="ru-RU" sz="2100" dirty="0" smtClean="0">
                <a:solidFill>
                  <a:srgbClr val="002060"/>
                </a:solidFill>
              </a:rPr>
              <a:t> </a:t>
            </a:r>
            <a:r>
              <a:rPr lang="ru-RU" sz="2100" dirty="0" err="1" smtClean="0">
                <a:solidFill>
                  <a:srgbClr val="002060"/>
                </a:solidFill>
              </a:rPr>
              <a:t>виховних</a:t>
            </a:r>
            <a:r>
              <a:rPr lang="ru-RU" sz="2100" dirty="0" smtClean="0">
                <a:solidFill>
                  <a:srgbClr val="002060"/>
                </a:solidFill>
              </a:rPr>
              <a:t> справ ;</a:t>
            </a:r>
          </a:p>
          <a:p>
            <a:pPr marL="0" indent="0"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 - активна </a:t>
            </a:r>
            <a:r>
              <a:rPr lang="ru-RU" sz="2100" dirty="0">
                <a:solidFill>
                  <a:srgbClr val="002060"/>
                </a:solidFill>
              </a:rPr>
              <a:t>участь </a:t>
            </a:r>
            <a:r>
              <a:rPr lang="ru-RU" sz="2100" dirty="0" err="1">
                <a:solidFill>
                  <a:srgbClr val="002060"/>
                </a:solidFill>
              </a:rPr>
              <a:t>всіх</a:t>
            </a:r>
            <a:r>
              <a:rPr lang="ru-RU" sz="2100" dirty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дітей</a:t>
            </a:r>
            <a:r>
              <a:rPr lang="ru-RU" sz="2100" dirty="0">
                <a:solidFill>
                  <a:srgbClr val="002060"/>
                </a:solidFill>
              </a:rPr>
              <a:t> в </a:t>
            </a:r>
            <a:r>
              <a:rPr lang="ru-RU" sz="2100" dirty="0" err="1">
                <a:solidFill>
                  <a:srgbClr val="002060"/>
                </a:solidFill>
              </a:rPr>
              <a:t>проведенні</a:t>
            </a:r>
            <a:r>
              <a:rPr lang="ru-RU" sz="2100" dirty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виховних</a:t>
            </a:r>
            <a:r>
              <a:rPr lang="ru-RU" sz="2100" dirty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заходів</a:t>
            </a:r>
            <a:r>
              <a:rPr lang="ru-RU" sz="2100" dirty="0">
                <a:solidFill>
                  <a:srgbClr val="002060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 -  </a:t>
            </a:r>
            <a:r>
              <a:rPr lang="ru-RU" sz="2100" dirty="0" err="1">
                <a:solidFill>
                  <a:srgbClr val="002060"/>
                </a:solidFill>
              </a:rPr>
              <a:t>залучати</a:t>
            </a:r>
            <a:r>
              <a:rPr lang="ru-RU" sz="2100" dirty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учнів</a:t>
            </a:r>
            <a:r>
              <a:rPr lang="ru-RU" sz="2100" dirty="0">
                <a:solidFill>
                  <a:srgbClr val="002060"/>
                </a:solidFill>
              </a:rPr>
              <a:t> до </a:t>
            </a:r>
            <a:r>
              <a:rPr lang="ru-RU" sz="2100" dirty="0" err="1">
                <a:solidFill>
                  <a:srgbClr val="002060"/>
                </a:solidFill>
              </a:rPr>
              <a:t>творення</a:t>
            </a:r>
            <a:r>
              <a:rPr lang="ru-RU" sz="2100" dirty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сценаріїв</a:t>
            </a:r>
            <a:r>
              <a:rPr lang="ru-RU" sz="2100" dirty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виховних</a:t>
            </a:r>
            <a:r>
              <a:rPr lang="ru-RU" sz="2100" dirty="0">
                <a:solidFill>
                  <a:srgbClr val="002060"/>
                </a:solidFill>
              </a:rPr>
              <a:t> справ;</a:t>
            </a:r>
          </a:p>
          <a:p>
            <a:pPr marL="0" indent="0"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 - </a:t>
            </a:r>
            <a:r>
              <a:rPr lang="ru-RU" sz="2100" dirty="0" err="1" smtClean="0">
                <a:solidFill>
                  <a:srgbClr val="002060"/>
                </a:solidFill>
              </a:rPr>
              <a:t>продовжити</a:t>
            </a:r>
            <a:r>
              <a:rPr lang="ru-RU" sz="2100" dirty="0" smtClean="0">
                <a:solidFill>
                  <a:srgbClr val="002060"/>
                </a:solidFill>
              </a:rPr>
              <a:t> </a:t>
            </a:r>
            <a:r>
              <a:rPr lang="ru-RU" sz="2100" dirty="0">
                <a:solidFill>
                  <a:srgbClr val="002060"/>
                </a:solidFill>
              </a:rPr>
              <a:t>роботу </a:t>
            </a:r>
            <a:r>
              <a:rPr lang="ru-RU" sz="2100" dirty="0" err="1">
                <a:solidFill>
                  <a:srgbClr val="002060"/>
                </a:solidFill>
              </a:rPr>
              <a:t>батьківського</a:t>
            </a:r>
            <a:r>
              <a:rPr lang="ru-RU" sz="2100" dirty="0">
                <a:solidFill>
                  <a:srgbClr val="002060"/>
                </a:solidFill>
              </a:rPr>
              <a:t> всеобучу; </a:t>
            </a:r>
          </a:p>
          <a:p>
            <a:pPr marL="0" indent="0">
              <a:buNone/>
            </a:pPr>
            <a:r>
              <a:rPr lang="ru-RU" sz="2100" dirty="0" smtClean="0">
                <a:solidFill>
                  <a:srgbClr val="002060"/>
                </a:solidFill>
              </a:rPr>
              <a:t> - </a:t>
            </a:r>
            <a:r>
              <a:rPr lang="ru-RU" sz="2100" dirty="0" err="1" smtClean="0">
                <a:solidFill>
                  <a:srgbClr val="002060"/>
                </a:solidFill>
              </a:rPr>
              <a:t>залучати</a:t>
            </a:r>
            <a:r>
              <a:rPr lang="ru-RU" sz="2100" dirty="0" smtClean="0">
                <a:solidFill>
                  <a:srgbClr val="002060"/>
                </a:solidFill>
              </a:rPr>
              <a:t> </a:t>
            </a:r>
            <a:r>
              <a:rPr lang="ru-RU" sz="2100" dirty="0" err="1">
                <a:solidFill>
                  <a:srgbClr val="002060"/>
                </a:solidFill>
              </a:rPr>
              <a:t>батьків</a:t>
            </a:r>
            <a:r>
              <a:rPr lang="ru-RU" sz="2100" dirty="0">
                <a:solidFill>
                  <a:srgbClr val="002060"/>
                </a:solidFill>
              </a:rPr>
              <a:t> до </a:t>
            </a:r>
            <a:r>
              <a:rPr lang="ru-RU" sz="2100" dirty="0" err="1">
                <a:solidFill>
                  <a:srgbClr val="002060"/>
                </a:solidFill>
              </a:rPr>
              <a:t>співпраці</a:t>
            </a:r>
            <a:r>
              <a:rPr lang="ru-RU" sz="2100" dirty="0">
                <a:solidFill>
                  <a:srgbClr val="00206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363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378824" y="404950"/>
            <a:ext cx="10701684" cy="34355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9900"/>
                </a:solidFill>
              </a:rPr>
              <a:t>    </a:t>
            </a:r>
            <a:r>
              <a:rPr lang="ru-RU" sz="3000" dirty="0" smtClean="0">
                <a:solidFill>
                  <a:srgbClr val="FF9900"/>
                </a:solidFill>
              </a:rPr>
              <a:t>Батькам </a:t>
            </a:r>
            <a:r>
              <a:rPr lang="ru-RU" sz="3000" dirty="0">
                <a:solidFill>
                  <a:srgbClr val="FF9900"/>
                </a:solidFill>
              </a:rPr>
              <a:t>( </a:t>
            </a:r>
            <a:r>
              <a:rPr lang="ru-RU" sz="3000" dirty="0" err="1">
                <a:solidFill>
                  <a:srgbClr val="FF9900"/>
                </a:solidFill>
              </a:rPr>
              <a:t>щодо</a:t>
            </a:r>
            <a:r>
              <a:rPr lang="ru-RU" sz="3000" dirty="0">
                <a:solidFill>
                  <a:srgbClr val="FF9900"/>
                </a:solidFill>
              </a:rPr>
              <a:t>   </a:t>
            </a:r>
            <a:r>
              <a:rPr lang="ru-RU" sz="3000" dirty="0" err="1">
                <a:solidFill>
                  <a:srgbClr val="FF9900"/>
                </a:solidFill>
              </a:rPr>
              <a:t>співпраці</a:t>
            </a:r>
            <a:r>
              <a:rPr lang="ru-RU" sz="3000" dirty="0">
                <a:solidFill>
                  <a:srgbClr val="FF9900"/>
                </a:solidFill>
              </a:rPr>
              <a:t> ):</a:t>
            </a:r>
          </a:p>
          <a:p>
            <a:pPr marL="0" indent="0">
              <a:buNone/>
            </a:pPr>
            <a:r>
              <a:rPr lang="ru-RU" sz="3000" dirty="0">
                <a:solidFill>
                  <a:srgbClr val="002060"/>
                </a:solidFill>
              </a:rPr>
              <a:t>- </a:t>
            </a:r>
            <a:r>
              <a:rPr lang="ru-RU" sz="3000" dirty="0" err="1">
                <a:solidFill>
                  <a:srgbClr val="002060"/>
                </a:solidFill>
              </a:rPr>
              <a:t>брати</a:t>
            </a:r>
            <a:r>
              <a:rPr lang="ru-RU" sz="3000" dirty="0">
                <a:solidFill>
                  <a:srgbClr val="002060"/>
                </a:solidFill>
              </a:rPr>
              <a:t> участь у </a:t>
            </a:r>
            <a:r>
              <a:rPr lang="ru-RU" sz="3000" dirty="0" err="1">
                <a:solidFill>
                  <a:srgbClr val="002060"/>
                </a:solidFill>
              </a:rPr>
              <a:t>житті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класу</a:t>
            </a:r>
            <a:r>
              <a:rPr lang="ru-RU" sz="3000" dirty="0">
                <a:solidFill>
                  <a:srgbClr val="002060"/>
                </a:solidFill>
              </a:rPr>
              <a:t> та </a:t>
            </a:r>
            <a:r>
              <a:rPr lang="ru-RU" sz="3000" dirty="0" err="1">
                <a:solidFill>
                  <a:srgbClr val="002060"/>
                </a:solidFill>
              </a:rPr>
              <a:t>школи</a:t>
            </a:r>
            <a:r>
              <a:rPr lang="ru-RU" sz="3000" dirty="0">
                <a:solidFill>
                  <a:srgbClr val="002060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3000" dirty="0">
                <a:solidFill>
                  <a:srgbClr val="002060"/>
                </a:solidFill>
              </a:rPr>
              <a:t>- </a:t>
            </a:r>
            <a:r>
              <a:rPr lang="ru-RU" sz="3000" dirty="0" err="1">
                <a:solidFill>
                  <a:srgbClr val="002060"/>
                </a:solidFill>
              </a:rPr>
              <a:t>співпраця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батьків</a:t>
            </a:r>
            <a:r>
              <a:rPr lang="ru-RU" sz="3000" dirty="0">
                <a:solidFill>
                  <a:srgbClr val="002060"/>
                </a:solidFill>
              </a:rPr>
              <a:t> і </a:t>
            </a:r>
            <a:r>
              <a:rPr lang="ru-RU" sz="3000" dirty="0" err="1">
                <a:solidFill>
                  <a:srgbClr val="002060"/>
                </a:solidFill>
              </a:rPr>
              <a:t>школи</a:t>
            </a:r>
            <a:r>
              <a:rPr lang="ru-RU" sz="3000" dirty="0">
                <a:solidFill>
                  <a:srgbClr val="002060"/>
                </a:solidFill>
              </a:rPr>
              <a:t>; </a:t>
            </a:r>
          </a:p>
          <a:p>
            <a:pPr marL="0" indent="0">
              <a:buNone/>
            </a:pPr>
            <a:r>
              <a:rPr lang="ru-RU" sz="3000" dirty="0">
                <a:solidFill>
                  <a:srgbClr val="009900"/>
                </a:solidFill>
              </a:rPr>
              <a:t>  </a:t>
            </a:r>
            <a:r>
              <a:rPr lang="ru-RU" sz="3000" dirty="0" err="1">
                <a:solidFill>
                  <a:srgbClr val="FF9900"/>
                </a:solidFill>
              </a:rPr>
              <a:t>Учням</a:t>
            </a:r>
            <a:r>
              <a:rPr lang="ru-RU" sz="3000" dirty="0">
                <a:solidFill>
                  <a:srgbClr val="FF9900"/>
                </a:solidFill>
              </a:rPr>
              <a:t> </a:t>
            </a:r>
            <a:r>
              <a:rPr lang="ru-RU" sz="3000" dirty="0" smtClean="0">
                <a:solidFill>
                  <a:srgbClr val="FF9900"/>
                </a:solidFill>
              </a:rPr>
              <a:t>:</a:t>
            </a:r>
            <a:endParaRPr lang="ru-RU" sz="3000" dirty="0">
              <a:solidFill>
                <a:srgbClr val="FF9900"/>
              </a:solidFill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- </a:t>
            </a:r>
            <a:r>
              <a:rPr lang="ru-RU" sz="3000" dirty="0" err="1" smtClean="0">
                <a:solidFill>
                  <a:srgbClr val="002060"/>
                </a:solidFill>
              </a:rPr>
              <a:t>брати</a:t>
            </a:r>
            <a:r>
              <a:rPr lang="ru-RU" sz="3000" dirty="0" smtClean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активну</a:t>
            </a:r>
            <a:r>
              <a:rPr lang="ru-RU" sz="3000" dirty="0">
                <a:solidFill>
                  <a:srgbClr val="002060"/>
                </a:solidFill>
              </a:rPr>
              <a:t> участь у </a:t>
            </a:r>
            <a:r>
              <a:rPr lang="ru-RU" sz="3000" dirty="0" err="1">
                <a:solidFill>
                  <a:srgbClr val="002060"/>
                </a:solidFill>
              </a:rPr>
              <a:t>житті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класу</a:t>
            </a:r>
            <a:r>
              <a:rPr lang="ru-RU" sz="3000" dirty="0">
                <a:solidFill>
                  <a:srgbClr val="002060"/>
                </a:solidFill>
              </a:rPr>
              <a:t> та </a:t>
            </a:r>
            <a:r>
              <a:rPr lang="ru-RU" sz="3000" dirty="0" err="1">
                <a:solidFill>
                  <a:srgbClr val="002060"/>
                </a:solidFill>
              </a:rPr>
              <a:t>школи</a:t>
            </a:r>
            <a:r>
              <a:rPr lang="ru-RU" sz="3000" dirty="0">
                <a:solidFill>
                  <a:srgbClr val="002060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- </a:t>
            </a:r>
            <a:r>
              <a:rPr lang="ru-RU" sz="3000" dirty="0" err="1" smtClean="0">
                <a:solidFill>
                  <a:srgbClr val="002060"/>
                </a:solidFill>
              </a:rPr>
              <a:t>формувати</a:t>
            </a:r>
            <a:r>
              <a:rPr lang="ru-RU" sz="3000" dirty="0" smtClean="0">
                <a:solidFill>
                  <a:srgbClr val="002060"/>
                </a:solidFill>
              </a:rPr>
              <a:t>  </a:t>
            </a:r>
            <a:r>
              <a:rPr lang="ru-RU" sz="3000" dirty="0" err="1">
                <a:solidFill>
                  <a:srgbClr val="002060"/>
                </a:solidFill>
              </a:rPr>
              <a:t>якості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лідера</a:t>
            </a:r>
            <a:r>
              <a:rPr lang="ru-RU" sz="3000" dirty="0">
                <a:solidFill>
                  <a:srgbClr val="002060"/>
                </a:solidFill>
              </a:rPr>
              <a:t>;</a:t>
            </a:r>
            <a:endParaRPr lang="en-US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98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04502" y="431074"/>
            <a:ext cx="11874137" cy="512064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uk-UA" sz="4000" b="1" dirty="0" smtClean="0">
                <a:solidFill>
                  <a:srgbClr val="FF9900"/>
                </a:solidFill>
              </a:rPr>
              <a:t>Учасникам </a:t>
            </a:r>
            <a:r>
              <a:rPr lang="uk-UA" sz="4000" b="1" dirty="0">
                <a:solidFill>
                  <a:srgbClr val="FF9900"/>
                </a:solidFill>
              </a:rPr>
              <a:t>освітнього процесу школи: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400" dirty="0" smtClean="0">
                <a:solidFill>
                  <a:srgbClr val="002060"/>
                </a:solidFill>
              </a:rPr>
              <a:t>     </a:t>
            </a:r>
            <a:r>
              <a:rPr lang="uk-UA" dirty="0" smtClean="0">
                <a:solidFill>
                  <a:srgbClr val="FF9900"/>
                </a:solidFill>
              </a:rPr>
              <a:t>Для </a:t>
            </a:r>
            <a:r>
              <a:rPr lang="uk-UA" dirty="0">
                <a:solidFill>
                  <a:srgbClr val="FF9900"/>
                </a:solidFill>
              </a:rPr>
              <a:t>того, щоб виробити спільні точки дотику, усім учасникам освітнього процесу потрібно: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400" dirty="0" smtClean="0">
                <a:solidFill>
                  <a:srgbClr val="002060"/>
                </a:solidFill>
              </a:rPr>
              <a:t> - </a:t>
            </a:r>
            <a:r>
              <a:rPr lang="uk-UA" sz="1600" dirty="0" smtClean="0">
                <a:solidFill>
                  <a:srgbClr val="002060"/>
                </a:solidFill>
              </a:rPr>
              <a:t>постійно </a:t>
            </a:r>
            <a:r>
              <a:rPr lang="uk-UA" sz="1600" dirty="0">
                <a:solidFill>
                  <a:srgbClr val="002060"/>
                </a:solidFill>
              </a:rPr>
              <a:t>підвищувати свою обізнаність щодо моделювання та створення освітнього простору;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 важливо </a:t>
            </a:r>
            <a:r>
              <a:rPr lang="uk-UA" sz="1600" dirty="0">
                <a:solidFill>
                  <a:srgbClr val="002060"/>
                </a:solidFill>
              </a:rPr>
              <a:t>залучити до співпраці всіх учасників освітнього процесу – батьків, </a:t>
            </a:r>
            <a:r>
              <a:rPr lang="uk-UA" sz="1600" dirty="0" smtClean="0">
                <a:solidFill>
                  <a:srgbClr val="002060"/>
                </a:solidFill>
              </a:rPr>
              <a:t> дітей, учителів</a:t>
            </a:r>
            <a:r>
              <a:rPr lang="uk-UA" sz="1600" dirty="0">
                <a:solidFill>
                  <a:srgbClr val="002060"/>
                </a:solidFill>
              </a:rPr>
              <a:t>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постійно </a:t>
            </a:r>
            <a:r>
              <a:rPr lang="uk-UA" sz="1600" dirty="0">
                <a:solidFill>
                  <a:srgbClr val="002060"/>
                </a:solidFill>
              </a:rPr>
              <a:t>з’ясовувати потреби та стан речей  за допомогою </a:t>
            </a:r>
            <a:r>
              <a:rPr lang="uk-UA" sz="1600" dirty="0" smtClean="0">
                <a:solidFill>
                  <a:srgbClr val="002060"/>
                </a:solidFill>
              </a:rPr>
              <a:t>анкетування учасників </a:t>
            </a:r>
            <a:r>
              <a:rPr lang="uk-UA" sz="1600" dirty="0">
                <a:solidFill>
                  <a:srgbClr val="002060"/>
                </a:solidFill>
              </a:rPr>
              <a:t>освітнього процесу, </a:t>
            </a:r>
            <a:endParaRPr lang="uk-UA" sz="1600" dirty="0" smtClean="0">
              <a:solidFill>
                <a:srgbClr val="002060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>
                <a:solidFill>
                  <a:srgbClr val="002060"/>
                </a:solidFill>
              </a:rPr>
              <a:t> </a:t>
            </a:r>
            <a:r>
              <a:rPr lang="uk-UA" sz="1600" dirty="0" smtClean="0">
                <a:solidFill>
                  <a:srgbClr val="002060"/>
                </a:solidFill>
              </a:rPr>
              <a:t>   бо </a:t>
            </a:r>
            <a:r>
              <a:rPr lang="uk-UA" sz="1600" dirty="0">
                <a:solidFill>
                  <a:srgbClr val="002060"/>
                </a:solidFill>
              </a:rPr>
              <a:t>саме так </a:t>
            </a:r>
            <a:r>
              <a:rPr lang="uk-UA" sz="1600" dirty="0" smtClean="0">
                <a:solidFill>
                  <a:srgbClr val="002060"/>
                </a:solidFill>
              </a:rPr>
              <a:t>     виявляться </a:t>
            </a:r>
            <a:r>
              <a:rPr lang="uk-UA" sz="1600" dirty="0">
                <a:solidFill>
                  <a:srgbClr val="002060"/>
                </a:solidFill>
              </a:rPr>
              <a:t>потреби та можливості;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>
                <a:solidFill>
                  <a:srgbClr val="002060"/>
                </a:solidFill>
              </a:rPr>
              <a:t> </a:t>
            </a:r>
            <a:r>
              <a:rPr lang="uk-UA" sz="1600" dirty="0" smtClean="0">
                <a:solidFill>
                  <a:srgbClr val="002060"/>
                </a:solidFill>
              </a:rPr>
              <a:t>- між </a:t>
            </a:r>
            <a:r>
              <a:rPr lang="uk-UA" sz="1600" dirty="0">
                <a:solidFill>
                  <a:srgbClr val="002060"/>
                </a:solidFill>
              </a:rPr>
              <a:t>усіма учасниками освітнього процесу (учнями, батьками, вчителями)  окреслити  поле діяльності та шляхи співпраці;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>
                <a:solidFill>
                  <a:srgbClr val="002060"/>
                </a:solidFill>
              </a:rPr>
              <a:t> </a:t>
            </a:r>
            <a:r>
              <a:rPr lang="uk-UA" sz="1600" dirty="0" smtClean="0">
                <a:solidFill>
                  <a:srgbClr val="002060"/>
                </a:solidFill>
              </a:rPr>
              <a:t>- виробляти </a:t>
            </a:r>
            <a:r>
              <a:rPr lang="uk-UA" sz="1600" dirty="0">
                <a:solidFill>
                  <a:srgbClr val="002060"/>
                </a:solidFill>
              </a:rPr>
              <a:t>лідерські якості в учнів;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запроваджувати </a:t>
            </a:r>
            <a:r>
              <a:rPr lang="uk-UA" sz="1600" dirty="0">
                <a:solidFill>
                  <a:srgbClr val="002060"/>
                </a:solidFill>
              </a:rPr>
              <a:t>демократичні процедури та сприяти становленню учнівського самоврядування;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планувати </a:t>
            </a:r>
            <a:r>
              <a:rPr lang="uk-UA" sz="1600" dirty="0">
                <a:solidFill>
                  <a:srgbClr val="002060"/>
                </a:solidFill>
              </a:rPr>
              <a:t>та організовувати батьківську освіту;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дискутувати </a:t>
            </a:r>
            <a:r>
              <a:rPr lang="uk-UA" sz="1600" dirty="0">
                <a:solidFill>
                  <a:srgbClr val="002060"/>
                </a:solidFill>
              </a:rPr>
              <a:t>на теми, пов’язані з вихованням;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залучати </a:t>
            </a:r>
            <a:r>
              <a:rPr lang="uk-UA" sz="1600" dirty="0">
                <a:solidFill>
                  <a:srgbClr val="002060"/>
                </a:solidFill>
              </a:rPr>
              <a:t>школярів до обговорення суспільно-значущих питань;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>
                <a:solidFill>
                  <a:srgbClr val="002060"/>
                </a:solidFill>
              </a:rPr>
              <a:t> </a:t>
            </a:r>
            <a:r>
              <a:rPr lang="uk-UA" sz="1600" dirty="0" smtClean="0">
                <a:solidFill>
                  <a:srgbClr val="002060"/>
                </a:solidFill>
              </a:rPr>
              <a:t>- оцінювати </a:t>
            </a:r>
            <a:r>
              <a:rPr lang="uk-UA" sz="1600" dirty="0">
                <a:solidFill>
                  <a:srgbClr val="002060"/>
                </a:solidFill>
              </a:rPr>
              <a:t>організаційну культуру учнів;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удосконалювати </a:t>
            </a:r>
            <a:r>
              <a:rPr lang="uk-UA" sz="1600" dirty="0">
                <a:solidFill>
                  <a:srgbClr val="002060"/>
                </a:solidFill>
              </a:rPr>
              <a:t>власну комунікативну культуру.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sz="1600" dirty="0" smtClean="0">
                <a:solidFill>
                  <a:srgbClr val="002060"/>
                </a:solidFill>
              </a:rPr>
              <a:t> - педагогам </a:t>
            </a:r>
            <a:r>
              <a:rPr lang="uk-UA" sz="1600" dirty="0">
                <a:solidFill>
                  <a:srgbClr val="002060"/>
                </a:solidFill>
              </a:rPr>
              <a:t>дотримуватись  правил професійної етики; 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158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новна подія">
  <a:themeElements>
    <a:clrScheme name="Основна подія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Основна подія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сновна поді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TM04033927[[fn=Основна подія]]</Template>
  <TotalTime>3523</TotalTime>
  <Words>5231</Words>
  <Application>Microsoft Office PowerPoint</Application>
  <PresentationFormat>Широкий екран</PresentationFormat>
  <Paragraphs>338</Paragraphs>
  <Slides>52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52</vt:i4>
      </vt:variant>
    </vt:vector>
  </HeadingPairs>
  <TitlesOfParts>
    <vt:vector size="57" baseType="lpstr">
      <vt:lpstr>Arial</vt:lpstr>
      <vt:lpstr>Calibri</vt:lpstr>
      <vt:lpstr>Impact</vt:lpstr>
      <vt:lpstr>Times New Roman</vt:lpstr>
      <vt:lpstr>Основна подія</vt:lpstr>
      <vt:lpstr>Презентація PowerPoint</vt:lpstr>
      <vt:lpstr>ЗМІСТ</vt:lpstr>
      <vt:lpstr>ВСТУП</vt:lpstr>
      <vt:lpstr>Презентація PowerPoint</vt:lpstr>
      <vt:lpstr>Загальні вимоги до освітнього середовища</vt:lpstr>
      <vt:lpstr>Презентація PowerPoint</vt:lpstr>
      <vt:lpstr>Алгоритм проведеного дослідження  в Ралівському опорному закладі ЗСО імені Івана Франка</vt:lpstr>
      <vt:lpstr>Презентація PowerPoint</vt:lpstr>
      <vt:lpstr>І РОЗДІЛ   Опис методики дослідження</vt:lpstr>
      <vt:lpstr>Презентація PowerPoint</vt:lpstr>
      <vt:lpstr>Презентація PowerPoint</vt:lpstr>
      <vt:lpstr>Виконавці дослідження ставили перед собою наступні ключові запитання</vt:lpstr>
      <vt:lpstr>Для конкретизації відповідей на ці запитання використовувалися критерії:</vt:lpstr>
      <vt:lpstr>Частина ІІ</vt:lpstr>
      <vt:lpstr>БЕЗПЕЧНЕ ОСВІТНЄ СЕРЕДОВИЩЕ</vt:lpstr>
      <vt:lpstr>Презентація PowerPoint</vt:lpstr>
      <vt:lpstr>На шляху до Безпечного ОС</vt:lpstr>
      <vt:lpstr>Презентація PowerPoint</vt:lpstr>
      <vt:lpstr>Презентація PowerPoint</vt:lpstr>
      <vt:lpstr>Презентація PowerPoint</vt:lpstr>
      <vt:lpstr>ОС СПОВНЕНЕ ДОВІРИ</vt:lpstr>
      <vt:lpstr>Презентація PowerPoint</vt:lpstr>
      <vt:lpstr>На шляху до освітнього середовища, сповненого довіри</vt:lpstr>
      <vt:lpstr>Презентація PowerPoint</vt:lpstr>
      <vt:lpstr>Презентація PowerPoint</vt:lpstr>
      <vt:lpstr>      ДЕМОКРАТИЧНЕ ОСВІТНЄ СЕРЕДОВИЩЕ</vt:lpstr>
      <vt:lpstr>Презентація PowerPoint</vt:lpstr>
      <vt:lpstr>На шляху до демократичного освітнього середовища</vt:lpstr>
      <vt:lpstr>Презентація PowerPoint</vt:lpstr>
      <vt:lpstr>Презентація PowerPoint</vt:lpstr>
      <vt:lpstr>Презентація PowerPoint</vt:lpstr>
      <vt:lpstr>ПАТРІОТИЧНЕ ОСВІТНЄ СЕРЕДОВИЩЕ</vt:lpstr>
      <vt:lpstr>Презентація PowerPoint</vt:lpstr>
      <vt:lpstr>На шляху до патріотичного освітнього середовища</vt:lpstr>
      <vt:lpstr>Презентація PowerPoint</vt:lpstr>
      <vt:lpstr>Презентація PowerPoint</vt:lpstr>
      <vt:lpstr>Презентація PowerPoint</vt:lpstr>
      <vt:lpstr>КУЛЬТУРОТВОРЧЕ ОСВІТНЄ СЕРЕДОВИЩЕ</vt:lpstr>
      <vt:lpstr>Презентація PowerPoint</vt:lpstr>
      <vt:lpstr>На шляху до освітнього середовища, що мотивує і розвиває учнів</vt:lpstr>
      <vt:lpstr>Презентація PowerPoint</vt:lpstr>
      <vt:lpstr>Презентація PowerPoint</vt:lpstr>
      <vt:lpstr>       ВІДКРИТЕ ОСВІТНЄ СЕРЕДОВИще</vt:lpstr>
      <vt:lpstr>Презентація PowerPoint</vt:lpstr>
      <vt:lpstr>На шляху до відкритого (інклюзивного) освітнього середовища</vt:lpstr>
      <vt:lpstr>Презентація PowerPoint</vt:lpstr>
      <vt:lpstr>ВИСНОВКИ</vt:lpstr>
      <vt:lpstr>Презентація PowerPoint</vt:lpstr>
      <vt:lpstr>Рекомендації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Оцінювання якості освітнього середовища:результати е-анкетування 18-28 квітня 2023 року</dc:title>
  <dc:creator>Наталія Пастушенко</dc:creator>
  <cp:lastModifiedBy>RePack by Diakov</cp:lastModifiedBy>
  <cp:revision>277</cp:revision>
  <dcterms:created xsi:type="dcterms:W3CDTF">2023-05-04T22:02:09Z</dcterms:created>
  <dcterms:modified xsi:type="dcterms:W3CDTF">2025-03-30T11:25:11Z</dcterms:modified>
</cp:coreProperties>
</file>